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imo Bold" charset="1" panose="020B0704020202020204"/>
      <p:regular r:id="rId20"/>
    </p:embeddedFont>
    <p:embeddedFont>
      <p:font typeface="Arimo" charset="1" panose="020B06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31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074420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3052172"/>
            <a:ext cx="7088238" cy="94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ZOMATO LIMITED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070594"/>
            <a:ext cx="9445523" cy="145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Financial Analysis &amp; Business Model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846559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FY23 - FY25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619132"/>
            <a:ext cx="9445523" cy="55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Prepared by: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Ayush Singh </a:t>
            </a:r>
            <a:r>
              <a:rPr lang="en-US" sz="21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Date:</a:t>
            </a:r>
            <a:r>
              <a:rPr lang="en-US" sz="218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January 2026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420513" y="460924"/>
            <a:ext cx="7520435" cy="60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STRATEGIC 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0513" y="1098794"/>
            <a:ext cx="5796705" cy="49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1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Path to Enhanced Value Creation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596726" y="2127494"/>
            <a:ext cx="190500" cy="1178566"/>
            <a:chOff x="0" y="0"/>
            <a:chExt cx="254000" cy="15714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241300" cy="1558671"/>
            </a:xfrm>
            <a:custGeom>
              <a:avLst/>
              <a:gdLst/>
              <a:ahLst/>
              <a:cxnLst/>
              <a:rect r="r" b="b" t="t" l="l"/>
              <a:pathLst>
                <a:path h="1558671" w="241300">
                  <a:moveTo>
                    <a:pt x="0" y="105791"/>
                  </a:moveTo>
                  <a:cubicBezTo>
                    <a:pt x="0" y="47371"/>
                    <a:pt x="45339" y="0"/>
                    <a:pt x="101346" y="0"/>
                  </a:cubicBezTo>
                  <a:lnTo>
                    <a:pt x="139954" y="0"/>
                  </a:lnTo>
                  <a:cubicBezTo>
                    <a:pt x="195961" y="0"/>
                    <a:pt x="241300" y="47371"/>
                    <a:pt x="241300" y="105791"/>
                  </a:cubicBezTo>
                  <a:lnTo>
                    <a:pt x="241300" y="1452880"/>
                  </a:lnTo>
                  <a:cubicBezTo>
                    <a:pt x="241300" y="1511300"/>
                    <a:pt x="195961" y="1558671"/>
                    <a:pt x="139954" y="1558671"/>
                  </a:cubicBezTo>
                  <a:lnTo>
                    <a:pt x="101346" y="1558671"/>
                  </a:lnTo>
                  <a:cubicBezTo>
                    <a:pt x="45339" y="1558671"/>
                    <a:pt x="0" y="1511300"/>
                    <a:pt x="0" y="145288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000" cy="1571371"/>
            </a:xfrm>
            <a:custGeom>
              <a:avLst/>
              <a:gdLst/>
              <a:ahLst/>
              <a:cxnLst/>
              <a:rect r="r" b="b" t="t" l="l"/>
              <a:pathLst>
                <a:path h="1571371" w="254000">
                  <a:moveTo>
                    <a:pt x="0" y="112141"/>
                  </a:moveTo>
                  <a:cubicBezTo>
                    <a:pt x="0" y="50419"/>
                    <a:pt x="48006" y="0"/>
                    <a:pt x="107696" y="0"/>
                  </a:cubicBezTo>
                  <a:lnTo>
                    <a:pt x="146304" y="0"/>
                  </a:lnTo>
                  <a:lnTo>
                    <a:pt x="146304" y="6350"/>
                  </a:lnTo>
                  <a:lnTo>
                    <a:pt x="146304" y="0"/>
                  </a:lnTo>
                  <a:cubicBezTo>
                    <a:pt x="205994" y="0"/>
                    <a:pt x="254000" y="50419"/>
                    <a:pt x="254000" y="112141"/>
                  </a:cubicBezTo>
                  <a:lnTo>
                    <a:pt x="254000" y="1459230"/>
                  </a:lnTo>
                  <a:lnTo>
                    <a:pt x="247650" y="1459230"/>
                  </a:lnTo>
                  <a:lnTo>
                    <a:pt x="254000" y="1459230"/>
                  </a:lnTo>
                  <a:cubicBezTo>
                    <a:pt x="254000" y="1520952"/>
                    <a:pt x="205994" y="1571371"/>
                    <a:pt x="146304" y="1571371"/>
                  </a:cubicBezTo>
                  <a:lnTo>
                    <a:pt x="146304" y="1565021"/>
                  </a:lnTo>
                  <a:lnTo>
                    <a:pt x="146304" y="1571371"/>
                  </a:lnTo>
                  <a:lnTo>
                    <a:pt x="107696" y="1571371"/>
                  </a:lnTo>
                  <a:lnTo>
                    <a:pt x="107696" y="1565021"/>
                  </a:lnTo>
                  <a:lnTo>
                    <a:pt x="107696" y="1571371"/>
                  </a:lnTo>
                  <a:cubicBezTo>
                    <a:pt x="48006" y="1571371"/>
                    <a:pt x="0" y="1520952"/>
                    <a:pt x="0" y="1459230"/>
                  </a:cubicBezTo>
                  <a:lnTo>
                    <a:pt x="0" y="112141"/>
                  </a:lnTo>
                  <a:lnTo>
                    <a:pt x="6350" y="112141"/>
                  </a:lnTo>
                  <a:lnTo>
                    <a:pt x="0" y="112141"/>
                  </a:lnTo>
                  <a:moveTo>
                    <a:pt x="12700" y="112141"/>
                  </a:moveTo>
                  <a:lnTo>
                    <a:pt x="12700" y="1459230"/>
                  </a:lnTo>
                  <a:lnTo>
                    <a:pt x="6350" y="1459230"/>
                  </a:lnTo>
                  <a:lnTo>
                    <a:pt x="12700" y="1459230"/>
                  </a:lnTo>
                  <a:cubicBezTo>
                    <a:pt x="12700" y="1514475"/>
                    <a:pt x="55499" y="1558671"/>
                    <a:pt x="107696" y="1558671"/>
                  </a:cubicBezTo>
                  <a:lnTo>
                    <a:pt x="146304" y="1558671"/>
                  </a:lnTo>
                  <a:cubicBezTo>
                    <a:pt x="198501" y="1558671"/>
                    <a:pt x="241300" y="1514348"/>
                    <a:pt x="241300" y="1459230"/>
                  </a:cubicBezTo>
                  <a:lnTo>
                    <a:pt x="241300" y="112141"/>
                  </a:lnTo>
                  <a:lnTo>
                    <a:pt x="247650" y="112141"/>
                  </a:lnTo>
                  <a:lnTo>
                    <a:pt x="241300" y="112141"/>
                  </a:lnTo>
                  <a:cubicBezTo>
                    <a:pt x="241300" y="57023"/>
                    <a:pt x="198501" y="12700"/>
                    <a:pt x="146304" y="12700"/>
                  </a:cubicBezTo>
                  <a:lnTo>
                    <a:pt x="107696" y="12700"/>
                  </a:lnTo>
                  <a:lnTo>
                    <a:pt x="107696" y="6350"/>
                  </a:lnTo>
                  <a:lnTo>
                    <a:pt x="107696" y="12700"/>
                  </a:lnTo>
                  <a:cubicBezTo>
                    <a:pt x="55499" y="12700"/>
                    <a:pt x="12700" y="57023"/>
                    <a:pt x="12700" y="112141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415751" y="2008737"/>
            <a:ext cx="552450" cy="552450"/>
            <a:chOff x="0" y="0"/>
            <a:chExt cx="736600" cy="736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361950"/>
                  </a:moveTo>
                  <a:cubicBezTo>
                    <a:pt x="0" y="162052"/>
                    <a:pt x="162052" y="0"/>
                    <a:pt x="361950" y="0"/>
                  </a:cubicBezTo>
                  <a:cubicBezTo>
                    <a:pt x="561848" y="0"/>
                    <a:pt x="723900" y="162052"/>
                    <a:pt x="723900" y="361950"/>
                  </a:cubicBezTo>
                  <a:cubicBezTo>
                    <a:pt x="723900" y="561848"/>
                    <a:pt x="561848" y="723900"/>
                    <a:pt x="361950" y="723900"/>
                  </a:cubicBezTo>
                  <a:cubicBezTo>
                    <a:pt x="162052" y="723900"/>
                    <a:pt x="0" y="561848"/>
                    <a:pt x="0" y="36195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6600" cy="736600"/>
            </a:xfrm>
            <a:custGeom>
              <a:avLst/>
              <a:gdLst/>
              <a:ahLst/>
              <a:cxnLst/>
              <a:rect r="r" b="b" t="t" l="l"/>
              <a:pathLst>
                <a:path h="736600" w="736600">
                  <a:moveTo>
                    <a:pt x="0" y="368300"/>
                  </a:moveTo>
                  <a:cubicBezTo>
                    <a:pt x="0" y="164846"/>
                    <a:pt x="164846" y="0"/>
                    <a:pt x="368300" y="0"/>
                  </a:cubicBezTo>
                  <a:cubicBezTo>
                    <a:pt x="369443" y="0"/>
                    <a:pt x="370713" y="381"/>
                    <a:pt x="371729" y="1016"/>
                  </a:cubicBezTo>
                  <a:lnTo>
                    <a:pt x="368300" y="6350"/>
                  </a:lnTo>
                  <a:lnTo>
                    <a:pt x="368300" y="0"/>
                  </a:lnTo>
                  <a:lnTo>
                    <a:pt x="368300" y="6350"/>
                  </a:lnTo>
                  <a:lnTo>
                    <a:pt x="368300" y="0"/>
                  </a:lnTo>
                  <a:cubicBezTo>
                    <a:pt x="571754" y="0"/>
                    <a:pt x="736600" y="164846"/>
                    <a:pt x="736600" y="368300"/>
                  </a:cubicBezTo>
                  <a:cubicBezTo>
                    <a:pt x="736600" y="369570"/>
                    <a:pt x="736219" y="370840"/>
                    <a:pt x="735584" y="371856"/>
                  </a:cubicBezTo>
                  <a:lnTo>
                    <a:pt x="730250" y="368300"/>
                  </a:lnTo>
                  <a:lnTo>
                    <a:pt x="736600" y="368300"/>
                  </a:lnTo>
                  <a:cubicBezTo>
                    <a:pt x="736600" y="571754"/>
                    <a:pt x="571754" y="736600"/>
                    <a:pt x="368300" y="736600"/>
                  </a:cubicBezTo>
                  <a:lnTo>
                    <a:pt x="368300" y="730250"/>
                  </a:lnTo>
                  <a:lnTo>
                    <a:pt x="368300" y="736600"/>
                  </a:lnTo>
                  <a:cubicBezTo>
                    <a:pt x="164846" y="736600"/>
                    <a:pt x="0" y="571754"/>
                    <a:pt x="0" y="368300"/>
                  </a:cubicBezTo>
                  <a:lnTo>
                    <a:pt x="6350" y="368300"/>
                  </a:lnTo>
                  <a:lnTo>
                    <a:pt x="0" y="368300"/>
                  </a:lnTo>
                  <a:moveTo>
                    <a:pt x="12700" y="368300"/>
                  </a:moveTo>
                  <a:lnTo>
                    <a:pt x="6350" y="368300"/>
                  </a:lnTo>
                  <a:lnTo>
                    <a:pt x="12700" y="368300"/>
                  </a:lnTo>
                  <a:cubicBezTo>
                    <a:pt x="12700" y="564642"/>
                    <a:pt x="171958" y="723900"/>
                    <a:pt x="368300" y="723900"/>
                  </a:cubicBezTo>
                  <a:cubicBezTo>
                    <a:pt x="564642" y="723900"/>
                    <a:pt x="723900" y="564642"/>
                    <a:pt x="723900" y="368300"/>
                  </a:cubicBezTo>
                  <a:cubicBezTo>
                    <a:pt x="723900" y="367030"/>
                    <a:pt x="724281" y="365760"/>
                    <a:pt x="724916" y="364744"/>
                  </a:cubicBezTo>
                  <a:lnTo>
                    <a:pt x="730250" y="368300"/>
                  </a:lnTo>
                  <a:lnTo>
                    <a:pt x="723900" y="368300"/>
                  </a:lnTo>
                  <a:cubicBezTo>
                    <a:pt x="723900" y="171958"/>
                    <a:pt x="564642" y="12700"/>
                    <a:pt x="368300" y="12700"/>
                  </a:cubicBezTo>
                  <a:cubicBezTo>
                    <a:pt x="367157" y="12700"/>
                    <a:pt x="365887" y="12319"/>
                    <a:pt x="364871" y="11684"/>
                  </a:cubicBezTo>
                  <a:lnTo>
                    <a:pt x="368300" y="6350"/>
                  </a:lnTo>
                  <a:lnTo>
                    <a:pt x="368300" y="12700"/>
                  </a:lnTo>
                  <a:cubicBezTo>
                    <a:pt x="171958" y="12700"/>
                    <a:pt x="12700" y="171958"/>
                    <a:pt x="12700" y="36830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3556244" y="2149231"/>
            <a:ext cx="271462" cy="271462"/>
          </a:xfrm>
          <a:custGeom>
            <a:avLst/>
            <a:gdLst/>
            <a:ahLst/>
            <a:cxnLst/>
            <a:rect r="r" b="b" t="t" l="l"/>
            <a:pathLst>
              <a:path h="271462" w="271462">
                <a:moveTo>
                  <a:pt x="0" y="0"/>
                </a:moveTo>
                <a:lnTo>
                  <a:pt x="271463" y="0"/>
                </a:lnTo>
                <a:lnTo>
                  <a:pt x="271463" y="271462"/>
                </a:lnTo>
                <a:lnTo>
                  <a:pt x="0" y="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98" t="0" r="-6894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144413" y="2013194"/>
            <a:ext cx="2861520" cy="31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Improve Capital Efficiency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44413" y="2356847"/>
            <a:ext cx="10723064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Action: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Accelerate revenue from Blinkit investments.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4413" y="2754811"/>
            <a:ext cx="10723064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Target: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ROE to 10%+ by FY26.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868188" y="3749126"/>
            <a:ext cx="190500" cy="1178566"/>
            <a:chOff x="0" y="0"/>
            <a:chExt cx="254000" cy="15714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241300" cy="1558671"/>
            </a:xfrm>
            <a:custGeom>
              <a:avLst/>
              <a:gdLst/>
              <a:ahLst/>
              <a:cxnLst/>
              <a:rect r="r" b="b" t="t" l="l"/>
              <a:pathLst>
                <a:path h="1558671" w="241300">
                  <a:moveTo>
                    <a:pt x="0" y="105791"/>
                  </a:moveTo>
                  <a:cubicBezTo>
                    <a:pt x="0" y="47371"/>
                    <a:pt x="45339" y="0"/>
                    <a:pt x="101346" y="0"/>
                  </a:cubicBezTo>
                  <a:lnTo>
                    <a:pt x="139954" y="0"/>
                  </a:lnTo>
                  <a:cubicBezTo>
                    <a:pt x="195961" y="0"/>
                    <a:pt x="241300" y="47371"/>
                    <a:pt x="241300" y="105791"/>
                  </a:cubicBezTo>
                  <a:lnTo>
                    <a:pt x="241300" y="1452880"/>
                  </a:lnTo>
                  <a:cubicBezTo>
                    <a:pt x="241300" y="1511300"/>
                    <a:pt x="195961" y="1558671"/>
                    <a:pt x="139954" y="1558671"/>
                  </a:cubicBezTo>
                  <a:lnTo>
                    <a:pt x="101346" y="1558671"/>
                  </a:lnTo>
                  <a:cubicBezTo>
                    <a:pt x="45339" y="1558671"/>
                    <a:pt x="0" y="1511300"/>
                    <a:pt x="0" y="145288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000" cy="1571371"/>
            </a:xfrm>
            <a:custGeom>
              <a:avLst/>
              <a:gdLst/>
              <a:ahLst/>
              <a:cxnLst/>
              <a:rect r="r" b="b" t="t" l="l"/>
              <a:pathLst>
                <a:path h="1571371" w="254000">
                  <a:moveTo>
                    <a:pt x="0" y="112141"/>
                  </a:moveTo>
                  <a:cubicBezTo>
                    <a:pt x="0" y="50419"/>
                    <a:pt x="48006" y="0"/>
                    <a:pt x="107696" y="0"/>
                  </a:cubicBezTo>
                  <a:lnTo>
                    <a:pt x="146304" y="0"/>
                  </a:lnTo>
                  <a:lnTo>
                    <a:pt x="146304" y="6350"/>
                  </a:lnTo>
                  <a:lnTo>
                    <a:pt x="146304" y="0"/>
                  </a:lnTo>
                  <a:cubicBezTo>
                    <a:pt x="205994" y="0"/>
                    <a:pt x="254000" y="50419"/>
                    <a:pt x="254000" y="112141"/>
                  </a:cubicBezTo>
                  <a:lnTo>
                    <a:pt x="254000" y="1459230"/>
                  </a:lnTo>
                  <a:lnTo>
                    <a:pt x="247650" y="1459230"/>
                  </a:lnTo>
                  <a:lnTo>
                    <a:pt x="254000" y="1459230"/>
                  </a:lnTo>
                  <a:cubicBezTo>
                    <a:pt x="254000" y="1520952"/>
                    <a:pt x="205994" y="1571371"/>
                    <a:pt x="146304" y="1571371"/>
                  </a:cubicBezTo>
                  <a:lnTo>
                    <a:pt x="146304" y="1565021"/>
                  </a:lnTo>
                  <a:lnTo>
                    <a:pt x="146304" y="1571371"/>
                  </a:lnTo>
                  <a:lnTo>
                    <a:pt x="107696" y="1571371"/>
                  </a:lnTo>
                  <a:lnTo>
                    <a:pt x="107696" y="1565021"/>
                  </a:lnTo>
                  <a:lnTo>
                    <a:pt x="107696" y="1571371"/>
                  </a:lnTo>
                  <a:cubicBezTo>
                    <a:pt x="48006" y="1571371"/>
                    <a:pt x="0" y="1520952"/>
                    <a:pt x="0" y="1459230"/>
                  </a:cubicBezTo>
                  <a:lnTo>
                    <a:pt x="0" y="112141"/>
                  </a:lnTo>
                  <a:lnTo>
                    <a:pt x="6350" y="112141"/>
                  </a:lnTo>
                  <a:lnTo>
                    <a:pt x="0" y="112141"/>
                  </a:lnTo>
                  <a:moveTo>
                    <a:pt x="12700" y="112141"/>
                  </a:moveTo>
                  <a:lnTo>
                    <a:pt x="12700" y="1459230"/>
                  </a:lnTo>
                  <a:lnTo>
                    <a:pt x="6350" y="1459230"/>
                  </a:lnTo>
                  <a:lnTo>
                    <a:pt x="12700" y="1459230"/>
                  </a:lnTo>
                  <a:cubicBezTo>
                    <a:pt x="12700" y="1514475"/>
                    <a:pt x="55499" y="1558671"/>
                    <a:pt x="107696" y="1558671"/>
                  </a:cubicBezTo>
                  <a:lnTo>
                    <a:pt x="146304" y="1558671"/>
                  </a:lnTo>
                  <a:cubicBezTo>
                    <a:pt x="198501" y="1558671"/>
                    <a:pt x="241300" y="1514348"/>
                    <a:pt x="241300" y="1459230"/>
                  </a:cubicBezTo>
                  <a:lnTo>
                    <a:pt x="241300" y="112141"/>
                  </a:lnTo>
                  <a:lnTo>
                    <a:pt x="247650" y="112141"/>
                  </a:lnTo>
                  <a:lnTo>
                    <a:pt x="241300" y="112141"/>
                  </a:lnTo>
                  <a:cubicBezTo>
                    <a:pt x="241300" y="57023"/>
                    <a:pt x="198501" y="12700"/>
                    <a:pt x="146304" y="12700"/>
                  </a:cubicBezTo>
                  <a:lnTo>
                    <a:pt x="107696" y="12700"/>
                  </a:lnTo>
                  <a:lnTo>
                    <a:pt x="107696" y="6350"/>
                  </a:lnTo>
                  <a:lnTo>
                    <a:pt x="107696" y="12700"/>
                  </a:lnTo>
                  <a:cubicBezTo>
                    <a:pt x="55499" y="12700"/>
                    <a:pt x="12700" y="57023"/>
                    <a:pt x="12700" y="112141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3687213" y="3630368"/>
            <a:ext cx="552450" cy="552450"/>
            <a:chOff x="0" y="0"/>
            <a:chExt cx="736600" cy="736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361950"/>
                  </a:moveTo>
                  <a:cubicBezTo>
                    <a:pt x="0" y="162052"/>
                    <a:pt x="162052" y="0"/>
                    <a:pt x="361950" y="0"/>
                  </a:cubicBezTo>
                  <a:cubicBezTo>
                    <a:pt x="561848" y="0"/>
                    <a:pt x="723900" y="162052"/>
                    <a:pt x="723900" y="361950"/>
                  </a:cubicBezTo>
                  <a:cubicBezTo>
                    <a:pt x="723900" y="561848"/>
                    <a:pt x="561848" y="723900"/>
                    <a:pt x="361950" y="723900"/>
                  </a:cubicBezTo>
                  <a:cubicBezTo>
                    <a:pt x="162052" y="723900"/>
                    <a:pt x="0" y="561848"/>
                    <a:pt x="0" y="36195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6600" cy="736600"/>
            </a:xfrm>
            <a:custGeom>
              <a:avLst/>
              <a:gdLst/>
              <a:ahLst/>
              <a:cxnLst/>
              <a:rect r="r" b="b" t="t" l="l"/>
              <a:pathLst>
                <a:path h="736600" w="736600">
                  <a:moveTo>
                    <a:pt x="0" y="368300"/>
                  </a:moveTo>
                  <a:cubicBezTo>
                    <a:pt x="0" y="164846"/>
                    <a:pt x="164846" y="0"/>
                    <a:pt x="368300" y="0"/>
                  </a:cubicBezTo>
                  <a:cubicBezTo>
                    <a:pt x="369443" y="0"/>
                    <a:pt x="370713" y="381"/>
                    <a:pt x="371729" y="1016"/>
                  </a:cubicBezTo>
                  <a:lnTo>
                    <a:pt x="368300" y="6350"/>
                  </a:lnTo>
                  <a:lnTo>
                    <a:pt x="368300" y="0"/>
                  </a:lnTo>
                  <a:lnTo>
                    <a:pt x="368300" y="6350"/>
                  </a:lnTo>
                  <a:lnTo>
                    <a:pt x="368300" y="0"/>
                  </a:lnTo>
                  <a:cubicBezTo>
                    <a:pt x="571754" y="0"/>
                    <a:pt x="736600" y="164846"/>
                    <a:pt x="736600" y="368300"/>
                  </a:cubicBezTo>
                  <a:cubicBezTo>
                    <a:pt x="736600" y="369570"/>
                    <a:pt x="736219" y="370840"/>
                    <a:pt x="735584" y="371856"/>
                  </a:cubicBezTo>
                  <a:lnTo>
                    <a:pt x="730250" y="368300"/>
                  </a:lnTo>
                  <a:lnTo>
                    <a:pt x="736600" y="368300"/>
                  </a:lnTo>
                  <a:cubicBezTo>
                    <a:pt x="736600" y="571754"/>
                    <a:pt x="571754" y="736600"/>
                    <a:pt x="368300" y="736600"/>
                  </a:cubicBezTo>
                  <a:lnTo>
                    <a:pt x="368300" y="730250"/>
                  </a:lnTo>
                  <a:lnTo>
                    <a:pt x="368300" y="736600"/>
                  </a:lnTo>
                  <a:cubicBezTo>
                    <a:pt x="164846" y="736600"/>
                    <a:pt x="0" y="571754"/>
                    <a:pt x="0" y="368300"/>
                  </a:cubicBezTo>
                  <a:lnTo>
                    <a:pt x="6350" y="368300"/>
                  </a:lnTo>
                  <a:lnTo>
                    <a:pt x="0" y="368300"/>
                  </a:lnTo>
                  <a:moveTo>
                    <a:pt x="12700" y="368300"/>
                  </a:moveTo>
                  <a:lnTo>
                    <a:pt x="6350" y="368300"/>
                  </a:lnTo>
                  <a:lnTo>
                    <a:pt x="12700" y="368300"/>
                  </a:lnTo>
                  <a:cubicBezTo>
                    <a:pt x="12700" y="564642"/>
                    <a:pt x="171958" y="723900"/>
                    <a:pt x="368300" y="723900"/>
                  </a:cubicBezTo>
                  <a:cubicBezTo>
                    <a:pt x="564642" y="723900"/>
                    <a:pt x="723900" y="564642"/>
                    <a:pt x="723900" y="368300"/>
                  </a:cubicBezTo>
                  <a:cubicBezTo>
                    <a:pt x="723900" y="367030"/>
                    <a:pt x="724281" y="365760"/>
                    <a:pt x="724916" y="364744"/>
                  </a:cubicBezTo>
                  <a:lnTo>
                    <a:pt x="730250" y="368300"/>
                  </a:lnTo>
                  <a:lnTo>
                    <a:pt x="723900" y="368300"/>
                  </a:lnTo>
                  <a:cubicBezTo>
                    <a:pt x="723900" y="171958"/>
                    <a:pt x="564642" y="12700"/>
                    <a:pt x="368300" y="12700"/>
                  </a:cubicBezTo>
                  <a:cubicBezTo>
                    <a:pt x="367157" y="12700"/>
                    <a:pt x="365887" y="12319"/>
                    <a:pt x="364871" y="11684"/>
                  </a:cubicBezTo>
                  <a:lnTo>
                    <a:pt x="368300" y="6350"/>
                  </a:lnTo>
                  <a:lnTo>
                    <a:pt x="368300" y="12700"/>
                  </a:lnTo>
                  <a:cubicBezTo>
                    <a:pt x="171958" y="12700"/>
                    <a:pt x="12700" y="171958"/>
                    <a:pt x="12700" y="36830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3827707" y="3770862"/>
            <a:ext cx="271462" cy="271462"/>
          </a:xfrm>
          <a:custGeom>
            <a:avLst/>
            <a:gdLst/>
            <a:ahLst/>
            <a:cxnLst/>
            <a:rect r="r" b="b" t="t" l="l"/>
            <a:pathLst>
              <a:path h="271462" w="271462">
                <a:moveTo>
                  <a:pt x="0" y="0"/>
                </a:moveTo>
                <a:lnTo>
                  <a:pt x="271462" y="0"/>
                </a:lnTo>
                <a:lnTo>
                  <a:pt x="271462" y="271462"/>
                </a:lnTo>
                <a:lnTo>
                  <a:pt x="0" y="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621" r="0" b="-8621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15876" y="3634826"/>
            <a:ext cx="2262188" cy="31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Margin Protection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15876" y="3978478"/>
            <a:ext cx="10451602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Action: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Focus on profitable geographies, optimize delivery costs.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15876" y="4376442"/>
            <a:ext cx="10451602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Target: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Maintain 25%+ EBITDA margin.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139651" y="5370757"/>
            <a:ext cx="190500" cy="1178566"/>
            <a:chOff x="0" y="0"/>
            <a:chExt cx="254000" cy="15714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241300" cy="1558671"/>
            </a:xfrm>
            <a:custGeom>
              <a:avLst/>
              <a:gdLst/>
              <a:ahLst/>
              <a:cxnLst/>
              <a:rect r="r" b="b" t="t" l="l"/>
              <a:pathLst>
                <a:path h="1558671" w="241300">
                  <a:moveTo>
                    <a:pt x="0" y="105791"/>
                  </a:moveTo>
                  <a:cubicBezTo>
                    <a:pt x="0" y="47371"/>
                    <a:pt x="45339" y="0"/>
                    <a:pt x="101346" y="0"/>
                  </a:cubicBezTo>
                  <a:lnTo>
                    <a:pt x="139954" y="0"/>
                  </a:lnTo>
                  <a:cubicBezTo>
                    <a:pt x="195961" y="0"/>
                    <a:pt x="241300" y="47371"/>
                    <a:pt x="241300" y="105791"/>
                  </a:cubicBezTo>
                  <a:lnTo>
                    <a:pt x="241300" y="1452880"/>
                  </a:lnTo>
                  <a:cubicBezTo>
                    <a:pt x="241300" y="1511300"/>
                    <a:pt x="195961" y="1558671"/>
                    <a:pt x="139954" y="1558671"/>
                  </a:cubicBezTo>
                  <a:lnTo>
                    <a:pt x="101346" y="1558671"/>
                  </a:lnTo>
                  <a:cubicBezTo>
                    <a:pt x="45339" y="1558671"/>
                    <a:pt x="0" y="1511300"/>
                    <a:pt x="0" y="145288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54000" cy="1571371"/>
            </a:xfrm>
            <a:custGeom>
              <a:avLst/>
              <a:gdLst/>
              <a:ahLst/>
              <a:cxnLst/>
              <a:rect r="r" b="b" t="t" l="l"/>
              <a:pathLst>
                <a:path h="1571371" w="254000">
                  <a:moveTo>
                    <a:pt x="0" y="112141"/>
                  </a:moveTo>
                  <a:cubicBezTo>
                    <a:pt x="0" y="50419"/>
                    <a:pt x="48006" y="0"/>
                    <a:pt x="107696" y="0"/>
                  </a:cubicBezTo>
                  <a:lnTo>
                    <a:pt x="146304" y="0"/>
                  </a:lnTo>
                  <a:lnTo>
                    <a:pt x="146304" y="6350"/>
                  </a:lnTo>
                  <a:lnTo>
                    <a:pt x="146304" y="0"/>
                  </a:lnTo>
                  <a:cubicBezTo>
                    <a:pt x="205994" y="0"/>
                    <a:pt x="254000" y="50419"/>
                    <a:pt x="254000" y="112141"/>
                  </a:cubicBezTo>
                  <a:lnTo>
                    <a:pt x="254000" y="1459230"/>
                  </a:lnTo>
                  <a:lnTo>
                    <a:pt x="247650" y="1459230"/>
                  </a:lnTo>
                  <a:lnTo>
                    <a:pt x="254000" y="1459230"/>
                  </a:lnTo>
                  <a:cubicBezTo>
                    <a:pt x="254000" y="1520952"/>
                    <a:pt x="205994" y="1571371"/>
                    <a:pt x="146304" y="1571371"/>
                  </a:cubicBezTo>
                  <a:lnTo>
                    <a:pt x="146304" y="1565021"/>
                  </a:lnTo>
                  <a:lnTo>
                    <a:pt x="146304" y="1571371"/>
                  </a:lnTo>
                  <a:lnTo>
                    <a:pt x="107696" y="1571371"/>
                  </a:lnTo>
                  <a:lnTo>
                    <a:pt x="107696" y="1565021"/>
                  </a:lnTo>
                  <a:lnTo>
                    <a:pt x="107696" y="1571371"/>
                  </a:lnTo>
                  <a:cubicBezTo>
                    <a:pt x="48006" y="1571371"/>
                    <a:pt x="0" y="1520952"/>
                    <a:pt x="0" y="1459230"/>
                  </a:cubicBezTo>
                  <a:lnTo>
                    <a:pt x="0" y="112141"/>
                  </a:lnTo>
                  <a:lnTo>
                    <a:pt x="6350" y="112141"/>
                  </a:lnTo>
                  <a:lnTo>
                    <a:pt x="0" y="112141"/>
                  </a:lnTo>
                  <a:moveTo>
                    <a:pt x="12700" y="112141"/>
                  </a:moveTo>
                  <a:lnTo>
                    <a:pt x="12700" y="1459230"/>
                  </a:lnTo>
                  <a:lnTo>
                    <a:pt x="6350" y="1459230"/>
                  </a:lnTo>
                  <a:lnTo>
                    <a:pt x="12700" y="1459230"/>
                  </a:lnTo>
                  <a:cubicBezTo>
                    <a:pt x="12700" y="1514475"/>
                    <a:pt x="55499" y="1558671"/>
                    <a:pt x="107696" y="1558671"/>
                  </a:cubicBezTo>
                  <a:lnTo>
                    <a:pt x="146304" y="1558671"/>
                  </a:lnTo>
                  <a:cubicBezTo>
                    <a:pt x="198501" y="1558671"/>
                    <a:pt x="241300" y="1514348"/>
                    <a:pt x="241300" y="1459230"/>
                  </a:cubicBezTo>
                  <a:lnTo>
                    <a:pt x="241300" y="112141"/>
                  </a:lnTo>
                  <a:lnTo>
                    <a:pt x="247650" y="112141"/>
                  </a:lnTo>
                  <a:lnTo>
                    <a:pt x="241300" y="112141"/>
                  </a:lnTo>
                  <a:cubicBezTo>
                    <a:pt x="241300" y="57023"/>
                    <a:pt x="198501" y="12700"/>
                    <a:pt x="146304" y="12700"/>
                  </a:cubicBezTo>
                  <a:lnTo>
                    <a:pt x="107696" y="12700"/>
                  </a:lnTo>
                  <a:lnTo>
                    <a:pt x="107696" y="6350"/>
                  </a:lnTo>
                  <a:lnTo>
                    <a:pt x="107696" y="12700"/>
                  </a:lnTo>
                  <a:cubicBezTo>
                    <a:pt x="55499" y="12700"/>
                    <a:pt x="12700" y="57023"/>
                    <a:pt x="12700" y="112141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958676" y="5251999"/>
            <a:ext cx="552450" cy="552450"/>
            <a:chOff x="0" y="0"/>
            <a:chExt cx="736600" cy="7366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361950"/>
                  </a:moveTo>
                  <a:cubicBezTo>
                    <a:pt x="0" y="162052"/>
                    <a:pt x="162052" y="0"/>
                    <a:pt x="361950" y="0"/>
                  </a:cubicBezTo>
                  <a:cubicBezTo>
                    <a:pt x="561848" y="0"/>
                    <a:pt x="723900" y="162052"/>
                    <a:pt x="723900" y="361950"/>
                  </a:cubicBezTo>
                  <a:cubicBezTo>
                    <a:pt x="723900" y="561848"/>
                    <a:pt x="561848" y="723900"/>
                    <a:pt x="361950" y="723900"/>
                  </a:cubicBezTo>
                  <a:cubicBezTo>
                    <a:pt x="162052" y="723900"/>
                    <a:pt x="0" y="561848"/>
                    <a:pt x="0" y="36195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6600" cy="736600"/>
            </a:xfrm>
            <a:custGeom>
              <a:avLst/>
              <a:gdLst/>
              <a:ahLst/>
              <a:cxnLst/>
              <a:rect r="r" b="b" t="t" l="l"/>
              <a:pathLst>
                <a:path h="736600" w="736600">
                  <a:moveTo>
                    <a:pt x="0" y="368300"/>
                  </a:moveTo>
                  <a:cubicBezTo>
                    <a:pt x="0" y="164846"/>
                    <a:pt x="164846" y="0"/>
                    <a:pt x="368300" y="0"/>
                  </a:cubicBezTo>
                  <a:cubicBezTo>
                    <a:pt x="369443" y="0"/>
                    <a:pt x="370713" y="381"/>
                    <a:pt x="371729" y="1016"/>
                  </a:cubicBezTo>
                  <a:lnTo>
                    <a:pt x="368300" y="6350"/>
                  </a:lnTo>
                  <a:lnTo>
                    <a:pt x="368300" y="0"/>
                  </a:lnTo>
                  <a:lnTo>
                    <a:pt x="368300" y="6350"/>
                  </a:lnTo>
                  <a:lnTo>
                    <a:pt x="368300" y="0"/>
                  </a:lnTo>
                  <a:cubicBezTo>
                    <a:pt x="571754" y="0"/>
                    <a:pt x="736600" y="164846"/>
                    <a:pt x="736600" y="368300"/>
                  </a:cubicBezTo>
                  <a:cubicBezTo>
                    <a:pt x="736600" y="369570"/>
                    <a:pt x="736219" y="370840"/>
                    <a:pt x="735584" y="371856"/>
                  </a:cubicBezTo>
                  <a:lnTo>
                    <a:pt x="730250" y="368300"/>
                  </a:lnTo>
                  <a:lnTo>
                    <a:pt x="736600" y="368300"/>
                  </a:lnTo>
                  <a:cubicBezTo>
                    <a:pt x="736600" y="571754"/>
                    <a:pt x="571754" y="736600"/>
                    <a:pt x="368300" y="736600"/>
                  </a:cubicBezTo>
                  <a:lnTo>
                    <a:pt x="368300" y="730250"/>
                  </a:lnTo>
                  <a:lnTo>
                    <a:pt x="368300" y="736600"/>
                  </a:lnTo>
                  <a:cubicBezTo>
                    <a:pt x="164846" y="736600"/>
                    <a:pt x="0" y="571754"/>
                    <a:pt x="0" y="368300"/>
                  </a:cubicBezTo>
                  <a:lnTo>
                    <a:pt x="6350" y="368300"/>
                  </a:lnTo>
                  <a:lnTo>
                    <a:pt x="0" y="368300"/>
                  </a:lnTo>
                  <a:moveTo>
                    <a:pt x="12700" y="368300"/>
                  </a:moveTo>
                  <a:lnTo>
                    <a:pt x="6350" y="368300"/>
                  </a:lnTo>
                  <a:lnTo>
                    <a:pt x="12700" y="368300"/>
                  </a:lnTo>
                  <a:cubicBezTo>
                    <a:pt x="12700" y="564642"/>
                    <a:pt x="171958" y="723900"/>
                    <a:pt x="368300" y="723900"/>
                  </a:cubicBezTo>
                  <a:cubicBezTo>
                    <a:pt x="564642" y="723900"/>
                    <a:pt x="723900" y="564642"/>
                    <a:pt x="723900" y="368300"/>
                  </a:cubicBezTo>
                  <a:cubicBezTo>
                    <a:pt x="723900" y="367030"/>
                    <a:pt x="724281" y="365760"/>
                    <a:pt x="724916" y="364744"/>
                  </a:cubicBezTo>
                  <a:lnTo>
                    <a:pt x="730250" y="368300"/>
                  </a:lnTo>
                  <a:lnTo>
                    <a:pt x="723900" y="368300"/>
                  </a:lnTo>
                  <a:cubicBezTo>
                    <a:pt x="723900" y="171958"/>
                    <a:pt x="564642" y="12700"/>
                    <a:pt x="368300" y="12700"/>
                  </a:cubicBezTo>
                  <a:cubicBezTo>
                    <a:pt x="367157" y="12700"/>
                    <a:pt x="365887" y="12319"/>
                    <a:pt x="364871" y="11684"/>
                  </a:cubicBezTo>
                  <a:lnTo>
                    <a:pt x="368300" y="6350"/>
                  </a:lnTo>
                  <a:lnTo>
                    <a:pt x="368300" y="12700"/>
                  </a:lnTo>
                  <a:cubicBezTo>
                    <a:pt x="171958" y="12700"/>
                    <a:pt x="12700" y="171958"/>
                    <a:pt x="12700" y="36830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4099169" y="5392493"/>
            <a:ext cx="271462" cy="271462"/>
          </a:xfrm>
          <a:custGeom>
            <a:avLst/>
            <a:gdLst/>
            <a:ahLst/>
            <a:cxnLst/>
            <a:rect r="r" b="b" t="t" l="l"/>
            <a:pathLst>
              <a:path h="271462" w="271462">
                <a:moveTo>
                  <a:pt x="0" y="0"/>
                </a:moveTo>
                <a:lnTo>
                  <a:pt x="271463" y="0"/>
                </a:lnTo>
                <a:lnTo>
                  <a:pt x="271463" y="271463"/>
                </a:lnTo>
                <a:lnTo>
                  <a:pt x="0" y="2714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22" t="0" r="-1726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4687338" y="5256457"/>
            <a:ext cx="3643608" cy="31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Going-Out Business Acceleration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87338" y="5600109"/>
            <a:ext cx="10180139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Rationale: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Higher margins, lower competition, lifestyle stickiness.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87338" y="5998073"/>
            <a:ext cx="10180139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Target: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20% of revenue from Going-Out by FY27.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4411113" y="6992388"/>
            <a:ext cx="190500" cy="1178566"/>
            <a:chOff x="0" y="0"/>
            <a:chExt cx="254000" cy="15714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241300" cy="1558671"/>
            </a:xfrm>
            <a:custGeom>
              <a:avLst/>
              <a:gdLst/>
              <a:ahLst/>
              <a:cxnLst/>
              <a:rect r="r" b="b" t="t" l="l"/>
              <a:pathLst>
                <a:path h="1558671" w="241300">
                  <a:moveTo>
                    <a:pt x="0" y="105791"/>
                  </a:moveTo>
                  <a:cubicBezTo>
                    <a:pt x="0" y="47371"/>
                    <a:pt x="45339" y="0"/>
                    <a:pt x="101346" y="0"/>
                  </a:cubicBezTo>
                  <a:lnTo>
                    <a:pt x="139954" y="0"/>
                  </a:lnTo>
                  <a:cubicBezTo>
                    <a:pt x="195961" y="0"/>
                    <a:pt x="241300" y="47371"/>
                    <a:pt x="241300" y="105791"/>
                  </a:cubicBezTo>
                  <a:lnTo>
                    <a:pt x="241300" y="1452880"/>
                  </a:lnTo>
                  <a:cubicBezTo>
                    <a:pt x="241300" y="1511300"/>
                    <a:pt x="195961" y="1558671"/>
                    <a:pt x="139954" y="1558671"/>
                  </a:cubicBezTo>
                  <a:lnTo>
                    <a:pt x="101346" y="1558671"/>
                  </a:lnTo>
                  <a:cubicBezTo>
                    <a:pt x="45339" y="1558671"/>
                    <a:pt x="0" y="1511300"/>
                    <a:pt x="0" y="145288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54000" cy="1571371"/>
            </a:xfrm>
            <a:custGeom>
              <a:avLst/>
              <a:gdLst/>
              <a:ahLst/>
              <a:cxnLst/>
              <a:rect r="r" b="b" t="t" l="l"/>
              <a:pathLst>
                <a:path h="1571371" w="254000">
                  <a:moveTo>
                    <a:pt x="0" y="112141"/>
                  </a:moveTo>
                  <a:cubicBezTo>
                    <a:pt x="0" y="50419"/>
                    <a:pt x="48006" y="0"/>
                    <a:pt x="107696" y="0"/>
                  </a:cubicBezTo>
                  <a:lnTo>
                    <a:pt x="146304" y="0"/>
                  </a:lnTo>
                  <a:lnTo>
                    <a:pt x="146304" y="6350"/>
                  </a:lnTo>
                  <a:lnTo>
                    <a:pt x="146304" y="0"/>
                  </a:lnTo>
                  <a:cubicBezTo>
                    <a:pt x="205994" y="0"/>
                    <a:pt x="254000" y="50419"/>
                    <a:pt x="254000" y="112141"/>
                  </a:cubicBezTo>
                  <a:lnTo>
                    <a:pt x="254000" y="1459230"/>
                  </a:lnTo>
                  <a:lnTo>
                    <a:pt x="247650" y="1459230"/>
                  </a:lnTo>
                  <a:lnTo>
                    <a:pt x="254000" y="1459230"/>
                  </a:lnTo>
                  <a:cubicBezTo>
                    <a:pt x="254000" y="1520952"/>
                    <a:pt x="205994" y="1571371"/>
                    <a:pt x="146304" y="1571371"/>
                  </a:cubicBezTo>
                  <a:lnTo>
                    <a:pt x="146304" y="1565021"/>
                  </a:lnTo>
                  <a:lnTo>
                    <a:pt x="146304" y="1571371"/>
                  </a:lnTo>
                  <a:lnTo>
                    <a:pt x="107696" y="1571371"/>
                  </a:lnTo>
                  <a:lnTo>
                    <a:pt x="107696" y="1565021"/>
                  </a:lnTo>
                  <a:lnTo>
                    <a:pt x="107696" y="1571371"/>
                  </a:lnTo>
                  <a:cubicBezTo>
                    <a:pt x="48006" y="1571371"/>
                    <a:pt x="0" y="1520952"/>
                    <a:pt x="0" y="1459230"/>
                  </a:cubicBezTo>
                  <a:lnTo>
                    <a:pt x="0" y="112141"/>
                  </a:lnTo>
                  <a:lnTo>
                    <a:pt x="6350" y="112141"/>
                  </a:lnTo>
                  <a:lnTo>
                    <a:pt x="0" y="112141"/>
                  </a:lnTo>
                  <a:moveTo>
                    <a:pt x="12700" y="112141"/>
                  </a:moveTo>
                  <a:lnTo>
                    <a:pt x="12700" y="1459230"/>
                  </a:lnTo>
                  <a:lnTo>
                    <a:pt x="6350" y="1459230"/>
                  </a:lnTo>
                  <a:lnTo>
                    <a:pt x="12700" y="1459230"/>
                  </a:lnTo>
                  <a:cubicBezTo>
                    <a:pt x="12700" y="1514475"/>
                    <a:pt x="55499" y="1558671"/>
                    <a:pt x="107696" y="1558671"/>
                  </a:cubicBezTo>
                  <a:lnTo>
                    <a:pt x="146304" y="1558671"/>
                  </a:lnTo>
                  <a:cubicBezTo>
                    <a:pt x="198501" y="1558671"/>
                    <a:pt x="241300" y="1514348"/>
                    <a:pt x="241300" y="1459230"/>
                  </a:cubicBezTo>
                  <a:lnTo>
                    <a:pt x="241300" y="112141"/>
                  </a:lnTo>
                  <a:lnTo>
                    <a:pt x="247650" y="112141"/>
                  </a:lnTo>
                  <a:lnTo>
                    <a:pt x="241300" y="112141"/>
                  </a:lnTo>
                  <a:cubicBezTo>
                    <a:pt x="241300" y="57023"/>
                    <a:pt x="198501" y="12700"/>
                    <a:pt x="146304" y="12700"/>
                  </a:cubicBezTo>
                  <a:lnTo>
                    <a:pt x="107696" y="12700"/>
                  </a:lnTo>
                  <a:lnTo>
                    <a:pt x="107696" y="6350"/>
                  </a:lnTo>
                  <a:lnTo>
                    <a:pt x="107696" y="12700"/>
                  </a:lnTo>
                  <a:cubicBezTo>
                    <a:pt x="55499" y="12700"/>
                    <a:pt x="12700" y="57023"/>
                    <a:pt x="12700" y="112141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4230138" y="6873631"/>
            <a:ext cx="552450" cy="552450"/>
            <a:chOff x="0" y="0"/>
            <a:chExt cx="736600" cy="7366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6350" y="635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361950"/>
                  </a:moveTo>
                  <a:cubicBezTo>
                    <a:pt x="0" y="162052"/>
                    <a:pt x="162052" y="0"/>
                    <a:pt x="361950" y="0"/>
                  </a:cubicBezTo>
                  <a:cubicBezTo>
                    <a:pt x="561848" y="0"/>
                    <a:pt x="723900" y="162052"/>
                    <a:pt x="723900" y="361950"/>
                  </a:cubicBezTo>
                  <a:cubicBezTo>
                    <a:pt x="723900" y="561848"/>
                    <a:pt x="561848" y="723900"/>
                    <a:pt x="361950" y="723900"/>
                  </a:cubicBezTo>
                  <a:cubicBezTo>
                    <a:pt x="162052" y="723900"/>
                    <a:pt x="0" y="561848"/>
                    <a:pt x="0" y="36195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36600" cy="736600"/>
            </a:xfrm>
            <a:custGeom>
              <a:avLst/>
              <a:gdLst/>
              <a:ahLst/>
              <a:cxnLst/>
              <a:rect r="r" b="b" t="t" l="l"/>
              <a:pathLst>
                <a:path h="736600" w="736600">
                  <a:moveTo>
                    <a:pt x="0" y="368300"/>
                  </a:moveTo>
                  <a:cubicBezTo>
                    <a:pt x="0" y="164846"/>
                    <a:pt x="164846" y="0"/>
                    <a:pt x="368300" y="0"/>
                  </a:cubicBezTo>
                  <a:cubicBezTo>
                    <a:pt x="369443" y="0"/>
                    <a:pt x="370713" y="381"/>
                    <a:pt x="371729" y="1016"/>
                  </a:cubicBezTo>
                  <a:lnTo>
                    <a:pt x="368300" y="6350"/>
                  </a:lnTo>
                  <a:lnTo>
                    <a:pt x="368300" y="0"/>
                  </a:lnTo>
                  <a:lnTo>
                    <a:pt x="368300" y="6350"/>
                  </a:lnTo>
                  <a:lnTo>
                    <a:pt x="368300" y="0"/>
                  </a:lnTo>
                  <a:cubicBezTo>
                    <a:pt x="571754" y="0"/>
                    <a:pt x="736600" y="164846"/>
                    <a:pt x="736600" y="368300"/>
                  </a:cubicBezTo>
                  <a:cubicBezTo>
                    <a:pt x="736600" y="369570"/>
                    <a:pt x="736219" y="370840"/>
                    <a:pt x="735584" y="371856"/>
                  </a:cubicBezTo>
                  <a:lnTo>
                    <a:pt x="730250" y="368300"/>
                  </a:lnTo>
                  <a:lnTo>
                    <a:pt x="736600" y="368300"/>
                  </a:lnTo>
                  <a:cubicBezTo>
                    <a:pt x="736600" y="571754"/>
                    <a:pt x="571754" y="736600"/>
                    <a:pt x="368300" y="736600"/>
                  </a:cubicBezTo>
                  <a:lnTo>
                    <a:pt x="368300" y="730250"/>
                  </a:lnTo>
                  <a:lnTo>
                    <a:pt x="368300" y="736600"/>
                  </a:lnTo>
                  <a:cubicBezTo>
                    <a:pt x="164846" y="736600"/>
                    <a:pt x="0" y="571754"/>
                    <a:pt x="0" y="368300"/>
                  </a:cubicBezTo>
                  <a:lnTo>
                    <a:pt x="6350" y="368300"/>
                  </a:lnTo>
                  <a:lnTo>
                    <a:pt x="0" y="368300"/>
                  </a:lnTo>
                  <a:moveTo>
                    <a:pt x="12700" y="368300"/>
                  </a:moveTo>
                  <a:lnTo>
                    <a:pt x="6350" y="368300"/>
                  </a:lnTo>
                  <a:lnTo>
                    <a:pt x="12700" y="368300"/>
                  </a:lnTo>
                  <a:cubicBezTo>
                    <a:pt x="12700" y="564642"/>
                    <a:pt x="171958" y="723900"/>
                    <a:pt x="368300" y="723900"/>
                  </a:cubicBezTo>
                  <a:cubicBezTo>
                    <a:pt x="564642" y="723900"/>
                    <a:pt x="723900" y="564642"/>
                    <a:pt x="723900" y="368300"/>
                  </a:cubicBezTo>
                  <a:cubicBezTo>
                    <a:pt x="723900" y="367030"/>
                    <a:pt x="724281" y="365760"/>
                    <a:pt x="724916" y="364744"/>
                  </a:cubicBezTo>
                  <a:lnTo>
                    <a:pt x="730250" y="368300"/>
                  </a:lnTo>
                  <a:lnTo>
                    <a:pt x="723900" y="368300"/>
                  </a:lnTo>
                  <a:cubicBezTo>
                    <a:pt x="723900" y="171958"/>
                    <a:pt x="564642" y="12700"/>
                    <a:pt x="368300" y="12700"/>
                  </a:cubicBezTo>
                  <a:cubicBezTo>
                    <a:pt x="367157" y="12700"/>
                    <a:pt x="365887" y="12319"/>
                    <a:pt x="364871" y="11684"/>
                  </a:cubicBezTo>
                  <a:lnTo>
                    <a:pt x="368300" y="6350"/>
                  </a:lnTo>
                  <a:lnTo>
                    <a:pt x="368300" y="12700"/>
                  </a:lnTo>
                  <a:cubicBezTo>
                    <a:pt x="171958" y="12700"/>
                    <a:pt x="12700" y="171958"/>
                    <a:pt x="12700" y="36830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3" id="43" descr="preencoded.png"/>
          <p:cNvSpPr/>
          <p:nvPr/>
        </p:nvSpPr>
        <p:spPr>
          <a:xfrm flipH="false" flipV="false" rot="0">
            <a:off x="4370632" y="7014124"/>
            <a:ext cx="271462" cy="271462"/>
          </a:xfrm>
          <a:custGeom>
            <a:avLst/>
            <a:gdLst/>
            <a:ahLst/>
            <a:cxnLst/>
            <a:rect r="r" b="b" t="t" l="l"/>
            <a:pathLst>
              <a:path h="271462" w="271462">
                <a:moveTo>
                  <a:pt x="0" y="0"/>
                </a:moveTo>
                <a:lnTo>
                  <a:pt x="271462" y="0"/>
                </a:lnTo>
                <a:lnTo>
                  <a:pt x="271462" y="271463"/>
                </a:lnTo>
                <a:lnTo>
                  <a:pt x="0" y="271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958801" y="6878088"/>
            <a:ext cx="2262188" cy="31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Tier 2/3 Expansion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958801" y="7221741"/>
            <a:ext cx="9908677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Market: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300+ cities with &lt;10% penetration.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958801" y="7619705"/>
            <a:ext cx="9908677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Target: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30% revenue from non-metro by FY27.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4139651" y="8614019"/>
            <a:ext cx="190500" cy="1178566"/>
            <a:chOff x="0" y="0"/>
            <a:chExt cx="254000" cy="15714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6350" y="6350"/>
              <a:ext cx="241300" cy="1558671"/>
            </a:xfrm>
            <a:custGeom>
              <a:avLst/>
              <a:gdLst/>
              <a:ahLst/>
              <a:cxnLst/>
              <a:rect r="r" b="b" t="t" l="l"/>
              <a:pathLst>
                <a:path h="1558671" w="241300">
                  <a:moveTo>
                    <a:pt x="0" y="105791"/>
                  </a:moveTo>
                  <a:cubicBezTo>
                    <a:pt x="0" y="47371"/>
                    <a:pt x="45339" y="0"/>
                    <a:pt x="101346" y="0"/>
                  </a:cubicBezTo>
                  <a:lnTo>
                    <a:pt x="139954" y="0"/>
                  </a:lnTo>
                  <a:cubicBezTo>
                    <a:pt x="195961" y="0"/>
                    <a:pt x="241300" y="47371"/>
                    <a:pt x="241300" y="105791"/>
                  </a:cubicBezTo>
                  <a:lnTo>
                    <a:pt x="241300" y="1452880"/>
                  </a:lnTo>
                  <a:cubicBezTo>
                    <a:pt x="241300" y="1511300"/>
                    <a:pt x="195961" y="1558671"/>
                    <a:pt x="139954" y="1558671"/>
                  </a:cubicBezTo>
                  <a:lnTo>
                    <a:pt x="101346" y="1558671"/>
                  </a:lnTo>
                  <a:cubicBezTo>
                    <a:pt x="45339" y="1558671"/>
                    <a:pt x="0" y="1511300"/>
                    <a:pt x="0" y="145288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54000" cy="1571371"/>
            </a:xfrm>
            <a:custGeom>
              <a:avLst/>
              <a:gdLst/>
              <a:ahLst/>
              <a:cxnLst/>
              <a:rect r="r" b="b" t="t" l="l"/>
              <a:pathLst>
                <a:path h="1571371" w="254000">
                  <a:moveTo>
                    <a:pt x="0" y="112141"/>
                  </a:moveTo>
                  <a:cubicBezTo>
                    <a:pt x="0" y="50419"/>
                    <a:pt x="48006" y="0"/>
                    <a:pt x="107696" y="0"/>
                  </a:cubicBezTo>
                  <a:lnTo>
                    <a:pt x="146304" y="0"/>
                  </a:lnTo>
                  <a:lnTo>
                    <a:pt x="146304" y="6350"/>
                  </a:lnTo>
                  <a:lnTo>
                    <a:pt x="146304" y="0"/>
                  </a:lnTo>
                  <a:cubicBezTo>
                    <a:pt x="205994" y="0"/>
                    <a:pt x="254000" y="50419"/>
                    <a:pt x="254000" y="112141"/>
                  </a:cubicBezTo>
                  <a:lnTo>
                    <a:pt x="254000" y="1459230"/>
                  </a:lnTo>
                  <a:lnTo>
                    <a:pt x="247650" y="1459230"/>
                  </a:lnTo>
                  <a:lnTo>
                    <a:pt x="254000" y="1459230"/>
                  </a:lnTo>
                  <a:cubicBezTo>
                    <a:pt x="254000" y="1520952"/>
                    <a:pt x="205994" y="1571371"/>
                    <a:pt x="146304" y="1571371"/>
                  </a:cubicBezTo>
                  <a:lnTo>
                    <a:pt x="146304" y="1565021"/>
                  </a:lnTo>
                  <a:lnTo>
                    <a:pt x="146304" y="1571371"/>
                  </a:lnTo>
                  <a:lnTo>
                    <a:pt x="107696" y="1571371"/>
                  </a:lnTo>
                  <a:lnTo>
                    <a:pt x="107696" y="1565021"/>
                  </a:lnTo>
                  <a:lnTo>
                    <a:pt x="107696" y="1571371"/>
                  </a:lnTo>
                  <a:cubicBezTo>
                    <a:pt x="48006" y="1571371"/>
                    <a:pt x="0" y="1520952"/>
                    <a:pt x="0" y="1459230"/>
                  </a:cubicBezTo>
                  <a:lnTo>
                    <a:pt x="0" y="112141"/>
                  </a:lnTo>
                  <a:lnTo>
                    <a:pt x="6350" y="112141"/>
                  </a:lnTo>
                  <a:lnTo>
                    <a:pt x="0" y="112141"/>
                  </a:lnTo>
                  <a:moveTo>
                    <a:pt x="12700" y="112141"/>
                  </a:moveTo>
                  <a:lnTo>
                    <a:pt x="12700" y="1459230"/>
                  </a:lnTo>
                  <a:lnTo>
                    <a:pt x="6350" y="1459230"/>
                  </a:lnTo>
                  <a:lnTo>
                    <a:pt x="12700" y="1459230"/>
                  </a:lnTo>
                  <a:cubicBezTo>
                    <a:pt x="12700" y="1514475"/>
                    <a:pt x="55499" y="1558671"/>
                    <a:pt x="107696" y="1558671"/>
                  </a:cubicBezTo>
                  <a:lnTo>
                    <a:pt x="146304" y="1558671"/>
                  </a:lnTo>
                  <a:cubicBezTo>
                    <a:pt x="198501" y="1558671"/>
                    <a:pt x="241300" y="1514348"/>
                    <a:pt x="241300" y="1459230"/>
                  </a:cubicBezTo>
                  <a:lnTo>
                    <a:pt x="241300" y="112141"/>
                  </a:lnTo>
                  <a:lnTo>
                    <a:pt x="247650" y="112141"/>
                  </a:lnTo>
                  <a:lnTo>
                    <a:pt x="241300" y="112141"/>
                  </a:lnTo>
                  <a:cubicBezTo>
                    <a:pt x="241300" y="57023"/>
                    <a:pt x="198501" y="12700"/>
                    <a:pt x="146304" y="12700"/>
                  </a:cubicBezTo>
                  <a:lnTo>
                    <a:pt x="107696" y="12700"/>
                  </a:lnTo>
                  <a:lnTo>
                    <a:pt x="107696" y="6350"/>
                  </a:lnTo>
                  <a:lnTo>
                    <a:pt x="107696" y="12700"/>
                  </a:lnTo>
                  <a:cubicBezTo>
                    <a:pt x="55499" y="12700"/>
                    <a:pt x="12700" y="57023"/>
                    <a:pt x="12700" y="112141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3958676" y="8495262"/>
            <a:ext cx="552450" cy="552450"/>
            <a:chOff x="0" y="0"/>
            <a:chExt cx="736600" cy="7366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6350" y="6350"/>
              <a:ext cx="723900" cy="723900"/>
            </a:xfrm>
            <a:custGeom>
              <a:avLst/>
              <a:gdLst/>
              <a:ahLst/>
              <a:cxnLst/>
              <a:rect r="r" b="b" t="t" l="l"/>
              <a:pathLst>
                <a:path h="723900" w="723900">
                  <a:moveTo>
                    <a:pt x="0" y="361950"/>
                  </a:moveTo>
                  <a:cubicBezTo>
                    <a:pt x="0" y="162052"/>
                    <a:pt x="162052" y="0"/>
                    <a:pt x="361950" y="0"/>
                  </a:cubicBezTo>
                  <a:cubicBezTo>
                    <a:pt x="561848" y="0"/>
                    <a:pt x="723900" y="162052"/>
                    <a:pt x="723900" y="361950"/>
                  </a:cubicBezTo>
                  <a:cubicBezTo>
                    <a:pt x="723900" y="561848"/>
                    <a:pt x="561848" y="723900"/>
                    <a:pt x="361950" y="723900"/>
                  </a:cubicBezTo>
                  <a:cubicBezTo>
                    <a:pt x="162052" y="723900"/>
                    <a:pt x="0" y="561848"/>
                    <a:pt x="0" y="36195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36600" cy="736600"/>
            </a:xfrm>
            <a:custGeom>
              <a:avLst/>
              <a:gdLst/>
              <a:ahLst/>
              <a:cxnLst/>
              <a:rect r="r" b="b" t="t" l="l"/>
              <a:pathLst>
                <a:path h="736600" w="736600">
                  <a:moveTo>
                    <a:pt x="0" y="368300"/>
                  </a:moveTo>
                  <a:cubicBezTo>
                    <a:pt x="0" y="164846"/>
                    <a:pt x="164846" y="0"/>
                    <a:pt x="368300" y="0"/>
                  </a:cubicBezTo>
                  <a:cubicBezTo>
                    <a:pt x="369443" y="0"/>
                    <a:pt x="370713" y="381"/>
                    <a:pt x="371729" y="1016"/>
                  </a:cubicBezTo>
                  <a:lnTo>
                    <a:pt x="368300" y="6350"/>
                  </a:lnTo>
                  <a:lnTo>
                    <a:pt x="368300" y="0"/>
                  </a:lnTo>
                  <a:lnTo>
                    <a:pt x="368300" y="6350"/>
                  </a:lnTo>
                  <a:lnTo>
                    <a:pt x="368300" y="0"/>
                  </a:lnTo>
                  <a:cubicBezTo>
                    <a:pt x="571754" y="0"/>
                    <a:pt x="736600" y="164846"/>
                    <a:pt x="736600" y="368300"/>
                  </a:cubicBezTo>
                  <a:cubicBezTo>
                    <a:pt x="736600" y="369570"/>
                    <a:pt x="736219" y="370840"/>
                    <a:pt x="735584" y="371856"/>
                  </a:cubicBezTo>
                  <a:lnTo>
                    <a:pt x="730250" y="368300"/>
                  </a:lnTo>
                  <a:lnTo>
                    <a:pt x="736600" y="368300"/>
                  </a:lnTo>
                  <a:cubicBezTo>
                    <a:pt x="736600" y="571754"/>
                    <a:pt x="571754" y="736600"/>
                    <a:pt x="368300" y="736600"/>
                  </a:cubicBezTo>
                  <a:lnTo>
                    <a:pt x="368300" y="730250"/>
                  </a:lnTo>
                  <a:lnTo>
                    <a:pt x="368300" y="736600"/>
                  </a:lnTo>
                  <a:cubicBezTo>
                    <a:pt x="164846" y="736600"/>
                    <a:pt x="0" y="571754"/>
                    <a:pt x="0" y="368300"/>
                  </a:cubicBezTo>
                  <a:lnTo>
                    <a:pt x="6350" y="368300"/>
                  </a:lnTo>
                  <a:lnTo>
                    <a:pt x="0" y="368300"/>
                  </a:lnTo>
                  <a:moveTo>
                    <a:pt x="12700" y="368300"/>
                  </a:moveTo>
                  <a:lnTo>
                    <a:pt x="6350" y="368300"/>
                  </a:lnTo>
                  <a:lnTo>
                    <a:pt x="12700" y="368300"/>
                  </a:lnTo>
                  <a:cubicBezTo>
                    <a:pt x="12700" y="564642"/>
                    <a:pt x="171958" y="723900"/>
                    <a:pt x="368300" y="723900"/>
                  </a:cubicBezTo>
                  <a:cubicBezTo>
                    <a:pt x="564642" y="723900"/>
                    <a:pt x="723900" y="564642"/>
                    <a:pt x="723900" y="368300"/>
                  </a:cubicBezTo>
                  <a:cubicBezTo>
                    <a:pt x="723900" y="367030"/>
                    <a:pt x="724281" y="365760"/>
                    <a:pt x="724916" y="364744"/>
                  </a:cubicBezTo>
                  <a:lnTo>
                    <a:pt x="730250" y="368300"/>
                  </a:lnTo>
                  <a:lnTo>
                    <a:pt x="723900" y="368300"/>
                  </a:lnTo>
                  <a:cubicBezTo>
                    <a:pt x="723900" y="171958"/>
                    <a:pt x="564642" y="12700"/>
                    <a:pt x="368300" y="12700"/>
                  </a:cubicBezTo>
                  <a:cubicBezTo>
                    <a:pt x="367157" y="12700"/>
                    <a:pt x="365887" y="12319"/>
                    <a:pt x="364871" y="11684"/>
                  </a:cubicBezTo>
                  <a:lnTo>
                    <a:pt x="368300" y="6350"/>
                  </a:lnTo>
                  <a:lnTo>
                    <a:pt x="368300" y="12700"/>
                  </a:lnTo>
                  <a:cubicBezTo>
                    <a:pt x="171958" y="12700"/>
                    <a:pt x="12700" y="171958"/>
                    <a:pt x="12700" y="36830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3" id="53" descr="preencoded.png"/>
          <p:cNvSpPr/>
          <p:nvPr/>
        </p:nvSpPr>
        <p:spPr>
          <a:xfrm flipH="false" flipV="false" rot="0">
            <a:off x="4099169" y="8635756"/>
            <a:ext cx="271462" cy="271462"/>
          </a:xfrm>
          <a:custGeom>
            <a:avLst/>
            <a:gdLst/>
            <a:ahLst/>
            <a:cxnLst/>
            <a:rect r="r" b="b" t="t" l="l"/>
            <a:pathLst>
              <a:path h="271462" w="271462">
                <a:moveTo>
                  <a:pt x="0" y="0"/>
                </a:moveTo>
                <a:lnTo>
                  <a:pt x="271463" y="0"/>
                </a:lnTo>
                <a:lnTo>
                  <a:pt x="271463" y="271462"/>
                </a:lnTo>
                <a:lnTo>
                  <a:pt x="0" y="2714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4687338" y="8499719"/>
            <a:ext cx="2428580" cy="31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Super-App Ecosystem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687338" y="8843372"/>
            <a:ext cx="10180139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Vision: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Integrate food, grocery, dining, experiences, payments.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687338" y="9241336"/>
            <a:ext cx="10180139" cy="36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Goal: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Build customer LTV from ₹5,000 to ₹15,000+.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206506" y="482051"/>
            <a:ext cx="10560691" cy="624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2"/>
              </a:lnSpc>
            </a:pPr>
            <a:r>
              <a:rPr lang="en-US" sz="36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Investment Conclusion: Attractive Opportunity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6506" y="1415653"/>
            <a:ext cx="11874998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Zomato presents a compelling investment case, balancing strong market position with growth potential.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96981" y="2195665"/>
            <a:ext cx="5727497" cy="3054106"/>
            <a:chOff x="0" y="0"/>
            <a:chExt cx="7636662" cy="40721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7611237" cy="4046728"/>
            </a:xfrm>
            <a:custGeom>
              <a:avLst/>
              <a:gdLst/>
              <a:ahLst/>
              <a:cxnLst/>
              <a:rect r="r" b="b" t="t" l="l"/>
              <a:pathLst>
                <a:path h="4046728" w="7611237">
                  <a:moveTo>
                    <a:pt x="0" y="121920"/>
                  </a:moveTo>
                  <a:cubicBezTo>
                    <a:pt x="0" y="54610"/>
                    <a:pt x="54737" y="0"/>
                    <a:pt x="122301" y="0"/>
                  </a:cubicBezTo>
                  <a:lnTo>
                    <a:pt x="7488936" y="0"/>
                  </a:lnTo>
                  <a:cubicBezTo>
                    <a:pt x="7556500" y="0"/>
                    <a:pt x="7611237" y="54610"/>
                    <a:pt x="7611237" y="121920"/>
                  </a:cubicBezTo>
                  <a:lnTo>
                    <a:pt x="7611237" y="3924808"/>
                  </a:lnTo>
                  <a:cubicBezTo>
                    <a:pt x="7611237" y="3992118"/>
                    <a:pt x="7556500" y="4046728"/>
                    <a:pt x="7488936" y="4046728"/>
                  </a:cubicBezTo>
                  <a:lnTo>
                    <a:pt x="122301" y="4046728"/>
                  </a:lnTo>
                  <a:cubicBezTo>
                    <a:pt x="54737" y="4046728"/>
                    <a:pt x="0" y="3992118"/>
                    <a:pt x="0" y="3924808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36637" cy="4072128"/>
            </a:xfrm>
            <a:custGeom>
              <a:avLst/>
              <a:gdLst/>
              <a:ahLst/>
              <a:cxnLst/>
              <a:rect r="r" b="b" t="t" l="l"/>
              <a:pathLst>
                <a:path h="4072128" w="7636637">
                  <a:moveTo>
                    <a:pt x="0" y="134620"/>
                  </a:moveTo>
                  <a:cubicBezTo>
                    <a:pt x="0" y="60198"/>
                    <a:pt x="60452" y="0"/>
                    <a:pt x="135001" y="0"/>
                  </a:cubicBezTo>
                  <a:lnTo>
                    <a:pt x="7501636" y="0"/>
                  </a:lnTo>
                  <a:lnTo>
                    <a:pt x="7501636" y="12700"/>
                  </a:lnTo>
                  <a:lnTo>
                    <a:pt x="7501636" y="0"/>
                  </a:lnTo>
                  <a:cubicBezTo>
                    <a:pt x="7576185" y="0"/>
                    <a:pt x="7636637" y="60198"/>
                    <a:pt x="7636637" y="134620"/>
                  </a:cubicBezTo>
                  <a:lnTo>
                    <a:pt x="7623937" y="134620"/>
                  </a:lnTo>
                  <a:lnTo>
                    <a:pt x="7636637" y="134620"/>
                  </a:lnTo>
                  <a:lnTo>
                    <a:pt x="7636637" y="3937508"/>
                  </a:lnTo>
                  <a:lnTo>
                    <a:pt x="7623937" y="3937508"/>
                  </a:lnTo>
                  <a:lnTo>
                    <a:pt x="7636637" y="3937508"/>
                  </a:lnTo>
                  <a:cubicBezTo>
                    <a:pt x="7636637" y="4011930"/>
                    <a:pt x="7576185" y="4072128"/>
                    <a:pt x="7501636" y="4072128"/>
                  </a:cubicBezTo>
                  <a:lnTo>
                    <a:pt x="7501636" y="4059428"/>
                  </a:lnTo>
                  <a:lnTo>
                    <a:pt x="7501636" y="4072128"/>
                  </a:lnTo>
                  <a:lnTo>
                    <a:pt x="135001" y="4072128"/>
                  </a:lnTo>
                  <a:lnTo>
                    <a:pt x="135001" y="4059428"/>
                  </a:lnTo>
                  <a:lnTo>
                    <a:pt x="135001" y="4072128"/>
                  </a:lnTo>
                  <a:cubicBezTo>
                    <a:pt x="60452" y="4072128"/>
                    <a:pt x="0" y="4011930"/>
                    <a:pt x="0" y="3937508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3937508"/>
                  </a:lnTo>
                  <a:lnTo>
                    <a:pt x="12700" y="3937508"/>
                  </a:lnTo>
                  <a:lnTo>
                    <a:pt x="25400" y="3937508"/>
                  </a:lnTo>
                  <a:cubicBezTo>
                    <a:pt x="25400" y="3997833"/>
                    <a:pt x="74422" y="4046728"/>
                    <a:pt x="135001" y="4046728"/>
                  </a:cubicBezTo>
                  <a:lnTo>
                    <a:pt x="7501636" y="4046728"/>
                  </a:lnTo>
                  <a:cubicBezTo>
                    <a:pt x="7562215" y="4046728"/>
                    <a:pt x="7611237" y="3997833"/>
                    <a:pt x="7611237" y="3937508"/>
                  </a:cubicBezTo>
                  <a:lnTo>
                    <a:pt x="7611237" y="134620"/>
                  </a:lnTo>
                  <a:cubicBezTo>
                    <a:pt x="7611237" y="74295"/>
                    <a:pt x="7562215" y="25400"/>
                    <a:pt x="7501636" y="25400"/>
                  </a:cubicBezTo>
                  <a:lnTo>
                    <a:pt x="135001" y="25400"/>
                  </a:lnTo>
                  <a:lnTo>
                    <a:pt x="135001" y="12700"/>
                  </a:lnTo>
                  <a:lnTo>
                    <a:pt x="135001" y="25400"/>
                  </a:lnTo>
                  <a:cubicBezTo>
                    <a:pt x="74422" y="25400"/>
                    <a:pt x="25400" y="74295"/>
                    <a:pt x="25400" y="134620"/>
                  </a:cubicBezTo>
                  <a:close/>
                </a:path>
              </a:pathLst>
            </a:custGeom>
            <a:solidFill>
              <a:srgbClr val="42424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187456" y="2205190"/>
            <a:ext cx="76200" cy="3035056"/>
            <a:chOff x="0" y="0"/>
            <a:chExt cx="101600" cy="40467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600" cy="4046728"/>
            </a:xfrm>
            <a:custGeom>
              <a:avLst/>
              <a:gdLst/>
              <a:ahLst/>
              <a:cxnLst/>
              <a:rect r="r" b="b" t="t" l="l"/>
              <a:pathLst>
                <a:path h="4046728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3995928"/>
                  </a:lnTo>
                  <a:cubicBezTo>
                    <a:pt x="101600" y="4023995"/>
                    <a:pt x="78867" y="4046728"/>
                    <a:pt x="50800" y="4046728"/>
                  </a:cubicBezTo>
                  <a:cubicBezTo>
                    <a:pt x="22733" y="4046728"/>
                    <a:pt x="0" y="4023995"/>
                    <a:pt x="0" y="3995928"/>
                  </a:cubicBezTo>
                  <a:close/>
                </a:path>
              </a:pathLst>
            </a:custGeom>
            <a:solidFill>
              <a:srgbClr val="42424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470377" y="2383336"/>
            <a:ext cx="2346722" cy="33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Bull Case Drivers </a:t>
            </a:r>
            <a:r>
              <a:rPr lang="en-US" sz="1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⬆️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70377" y="2835773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Market Leadership (50%+ share)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70377" y="3201886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Proven Profitability (26.7% EBITDA margin)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70377" y="3568008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Debt-free with ₹3,240 Cr cash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70377" y="3934120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Quick Commerce 3x potential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70377" y="4300242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Expanding Operating Leverage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70377" y="4666355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Strategic Ecosystem (Blinkit, Hyperpure)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73048" y="2195665"/>
            <a:ext cx="5727497" cy="2321871"/>
            <a:chOff x="0" y="0"/>
            <a:chExt cx="7636662" cy="30958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7611237" cy="3070479"/>
            </a:xfrm>
            <a:custGeom>
              <a:avLst/>
              <a:gdLst/>
              <a:ahLst/>
              <a:cxnLst/>
              <a:rect r="r" b="b" t="t" l="l"/>
              <a:pathLst>
                <a:path h="3070479" w="7611237">
                  <a:moveTo>
                    <a:pt x="0" y="121920"/>
                  </a:moveTo>
                  <a:cubicBezTo>
                    <a:pt x="0" y="54610"/>
                    <a:pt x="54864" y="0"/>
                    <a:pt x="122555" y="0"/>
                  </a:cubicBezTo>
                  <a:lnTo>
                    <a:pt x="7488682" y="0"/>
                  </a:lnTo>
                  <a:cubicBezTo>
                    <a:pt x="7556373" y="0"/>
                    <a:pt x="7611237" y="54610"/>
                    <a:pt x="7611237" y="121920"/>
                  </a:cubicBezTo>
                  <a:lnTo>
                    <a:pt x="7611237" y="2948559"/>
                  </a:lnTo>
                  <a:cubicBezTo>
                    <a:pt x="7611237" y="3015869"/>
                    <a:pt x="7556373" y="3070479"/>
                    <a:pt x="7488682" y="3070479"/>
                  </a:cubicBezTo>
                  <a:lnTo>
                    <a:pt x="122555" y="3070479"/>
                  </a:lnTo>
                  <a:cubicBezTo>
                    <a:pt x="54864" y="3070479"/>
                    <a:pt x="0" y="3015869"/>
                    <a:pt x="0" y="2948559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36637" cy="3095879"/>
            </a:xfrm>
            <a:custGeom>
              <a:avLst/>
              <a:gdLst/>
              <a:ahLst/>
              <a:cxnLst/>
              <a:rect r="r" b="b" t="t" l="l"/>
              <a:pathLst>
                <a:path h="3095879" w="7636637">
                  <a:moveTo>
                    <a:pt x="0" y="134620"/>
                  </a:moveTo>
                  <a:cubicBezTo>
                    <a:pt x="0" y="60198"/>
                    <a:pt x="60579" y="0"/>
                    <a:pt x="135255" y="0"/>
                  </a:cubicBezTo>
                  <a:lnTo>
                    <a:pt x="7501382" y="0"/>
                  </a:lnTo>
                  <a:lnTo>
                    <a:pt x="7501382" y="12700"/>
                  </a:lnTo>
                  <a:lnTo>
                    <a:pt x="7501382" y="0"/>
                  </a:lnTo>
                  <a:cubicBezTo>
                    <a:pt x="7576058" y="0"/>
                    <a:pt x="7636637" y="60198"/>
                    <a:pt x="7636637" y="134620"/>
                  </a:cubicBezTo>
                  <a:lnTo>
                    <a:pt x="7623937" y="134620"/>
                  </a:lnTo>
                  <a:lnTo>
                    <a:pt x="7636637" y="134620"/>
                  </a:lnTo>
                  <a:lnTo>
                    <a:pt x="7636637" y="2961259"/>
                  </a:lnTo>
                  <a:lnTo>
                    <a:pt x="7623937" y="2961259"/>
                  </a:lnTo>
                  <a:lnTo>
                    <a:pt x="7636637" y="2961259"/>
                  </a:lnTo>
                  <a:cubicBezTo>
                    <a:pt x="7636637" y="3035681"/>
                    <a:pt x="7576058" y="3095879"/>
                    <a:pt x="7501382" y="3095879"/>
                  </a:cubicBezTo>
                  <a:lnTo>
                    <a:pt x="7501382" y="3083179"/>
                  </a:lnTo>
                  <a:lnTo>
                    <a:pt x="7501382" y="3095879"/>
                  </a:lnTo>
                  <a:lnTo>
                    <a:pt x="135255" y="3095879"/>
                  </a:lnTo>
                  <a:lnTo>
                    <a:pt x="135255" y="3083179"/>
                  </a:lnTo>
                  <a:lnTo>
                    <a:pt x="135255" y="3095879"/>
                  </a:lnTo>
                  <a:cubicBezTo>
                    <a:pt x="60579" y="3095879"/>
                    <a:pt x="0" y="3035554"/>
                    <a:pt x="0" y="2961259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961259"/>
                  </a:lnTo>
                  <a:lnTo>
                    <a:pt x="12700" y="2961259"/>
                  </a:lnTo>
                  <a:lnTo>
                    <a:pt x="25400" y="2961259"/>
                  </a:lnTo>
                  <a:cubicBezTo>
                    <a:pt x="25400" y="3021584"/>
                    <a:pt x="74549" y="3070479"/>
                    <a:pt x="135255" y="3070479"/>
                  </a:cubicBezTo>
                  <a:lnTo>
                    <a:pt x="7501382" y="3070479"/>
                  </a:lnTo>
                  <a:cubicBezTo>
                    <a:pt x="7562088" y="3070479"/>
                    <a:pt x="7611237" y="3021457"/>
                    <a:pt x="7611237" y="2961259"/>
                  </a:cubicBezTo>
                  <a:lnTo>
                    <a:pt x="7611237" y="134620"/>
                  </a:lnTo>
                  <a:cubicBezTo>
                    <a:pt x="7611237" y="74295"/>
                    <a:pt x="7562088" y="25400"/>
                    <a:pt x="7501382" y="25400"/>
                  </a:cubicBezTo>
                  <a:lnTo>
                    <a:pt x="135255" y="25400"/>
                  </a:lnTo>
                  <a:lnTo>
                    <a:pt x="135255" y="12700"/>
                  </a:lnTo>
                  <a:lnTo>
                    <a:pt x="135255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8F8F8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9363523" y="2205190"/>
            <a:ext cx="76200" cy="2302821"/>
            <a:chOff x="0" y="0"/>
            <a:chExt cx="101600" cy="30704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600" cy="3070479"/>
            </a:xfrm>
            <a:custGeom>
              <a:avLst/>
              <a:gdLst/>
              <a:ahLst/>
              <a:cxnLst/>
              <a:rect r="r" b="b" t="t" l="l"/>
              <a:pathLst>
                <a:path h="3070479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3019679"/>
                  </a:lnTo>
                  <a:cubicBezTo>
                    <a:pt x="101600" y="3047746"/>
                    <a:pt x="78867" y="3070479"/>
                    <a:pt x="50800" y="3070479"/>
                  </a:cubicBezTo>
                  <a:cubicBezTo>
                    <a:pt x="22733" y="3070479"/>
                    <a:pt x="0" y="3047746"/>
                    <a:pt x="0" y="3019679"/>
                  </a:cubicBezTo>
                  <a:close/>
                </a:path>
              </a:pathLst>
            </a:custGeom>
            <a:solidFill>
              <a:srgbClr val="8F8F8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646444" y="2383336"/>
            <a:ext cx="3295650" cy="33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Bear Case Considerations </a:t>
            </a:r>
            <a:r>
              <a:rPr lang="en-US" sz="181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⬇️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46444" y="2835773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Intensifying Competition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46444" y="3201886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Regulatory Risks (Gig economy laws)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46444" y="3568008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ROE Below Target (6.1%)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646444" y="3934120"/>
            <a:ext cx="5237855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Growth Moderation (from 40%+ to 30%)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06506" y="5704437"/>
            <a:ext cx="2925070" cy="38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Valuation Framework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06506" y="6299892"/>
            <a:ext cx="11874998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Trading at a premium justified by growth and market position.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06506" y="7048205"/>
            <a:ext cx="3801961" cy="54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8-10x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934120" y="7797403"/>
            <a:ext cx="2346722" cy="3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81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Price-to-Sales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06506" y="8165154"/>
            <a:ext cx="3801961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FY25 revenue (₹8,617 Cr)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43020" y="7048205"/>
            <a:ext cx="3801961" cy="54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30-35x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70634" y="7797403"/>
            <a:ext cx="2346722" cy="3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81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EV/EBITDA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43020" y="8165154"/>
            <a:ext cx="3801961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On ₹2,298 Cr EBITDA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79534" y="7048205"/>
            <a:ext cx="3801961" cy="543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48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40-45x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07158" y="7797403"/>
            <a:ext cx="2346722" cy="3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81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P/E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79534" y="8165154"/>
            <a:ext cx="3801961" cy="3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On ₹1,960 Cr PAT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88084" y="8888016"/>
            <a:ext cx="11593411" cy="66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"Zomato has executed a remarkable turnaround from loss-making to 27% EBITDA margins while maintaining market leadership. Overall, a compelling investment in India's platform economy."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3206506" y="8743502"/>
            <a:ext cx="19050" cy="1023347"/>
            <a:chOff x="0" y="0"/>
            <a:chExt cx="25400" cy="136446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5400" cy="1364488"/>
            </a:xfrm>
            <a:custGeom>
              <a:avLst/>
              <a:gdLst/>
              <a:ahLst/>
              <a:cxnLst/>
              <a:rect r="r" b="b" t="t" l="l"/>
              <a:pathLst>
                <a:path h="1364488" w="25400">
                  <a:moveTo>
                    <a:pt x="0" y="0"/>
                  </a:moveTo>
                  <a:lnTo>
                    <a:pt x="25400" y="0"/>
                  </a:lnTo>
                  <a:lnTo>
                    <a:pt x="25400" y="1364488"/>
                  </a:lnTo>
                  <a:lnTo>
                    <a:pt x="0" y="136448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074420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4685" y="445294"/>
            <a:ext cx="4912071" cy="57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74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EXECUTIVE 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4685" y="1063828"/>
            <a:ext cx="3636016" cy="46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The Turnaround Story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04685" y="2042522"/>
            <a:ext cx="10220620" cy="1273521"/>
            <a:chOff x="0" y="0"/>
            <a:chExt cx="13627494" cy="1698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27481" cy="1697990"/>
            </a:xfrm>
            <a:custGeom>
              <a:avLst/>
              <a:gdLst/>
              <a:ahLst/>
              <a:cxnLst/>
              <a:rect r="r" b="b" t="t" l="l"/>
              <a:pathLst>
                <a:path h="1697990" w="136274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505562" y="0"/>
                  </a:lnTo>
                  <a:cubicBezTo>
                    <a:pt x="13572872" y="0"/>
                    <a:pt x="13627481" y="54610"/>
                    <a:pt x="13627481" y="121920"/>
                  </a:cubicBezTo>
                  <a:lnTo>
                    <a:pt x="13627481" y="1576070"/>
                  </a:lnTo>
                  <a:cubicBezTo>
                    <a:pt x="13627481" y="1643380"/>
                    <a:pt x="13572872" y="1697990"/>
                    <a:pt x="13505562" y="1697990"/>
                  </a:cubicBezTo>
                  <a:lnTo>
                    <a:pt x="121920" y="1697990"/>
                  </a:lnTo>
                  <a:cubicBezTo>
                    <a:pt x="54610" y="1697990"/>
                    <a:pt x="0" y="1643380"/>
                    <a:pt x="0" y="1576070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604685" y="2023472"/>
            <a:ext cx="10220620" cy="76200"/>
            <a:chOff x="0" y="0"/>
            <a:chExt cx="13627494" cy="101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27481" cy="101600"/>
            </a:xfrm>
            <a:custGeom>
              <a:avLst/>
              <a:gdLst/>
              <a:ahLst/>
              <a:cxnLst/>
              <a:rect r="r" b="b" t="t" l="l"/>
              <a:pathLst>
                <a:path h="101600" w="136274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576681" y="0"/>
                  </a:lnTo>
                  <a:cubicBezTo>
                    <a:pt x="13604748" y="0"/>
                    <a:pt x="13627481" y="22733"/>
                    <a:pt x="13627481" y="50800"/>
                  </a:cubicBezTo>
                  <a:cubicBezTo>
                    <a:pt x="13627481" y="78867"/>
                    <a:pt x="13604748" y="101600"/>
                    <a:pt x="13576681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455815" y="1783404"/>
            <a:ext cx="518370" cy="518370"/>
            <a:chOff x="0" y="0"/>
            <a:chExt cx="691159" cy="6911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1134" cy="691134"/>
            </a:xfrm>
            <a:custGeom>
              <a:avLst/>
              <a:gdLst/>
              <a:ahLst/>
              <a:cxnLst/>
              <a:rect r="r" b="b" t="t" l="l"/>
              <a:pathLst>
                <a:path h="691134" w="691134">
                  <a:moveTo>
                    <a:pt x="0" y="345567"/>
                  </a:moveTo>
                  <a:cubicBezTo>
                    <a:pt x="0" y="154686"/>
                    <a:pt x="154686" y="0"/>
                    <a:pt x="345567" y="0"/>
                  </a:cubicBezTo>
                  <a:cubicBezTo>
                    <a:pt x="536448" y="0"/>
                    <a:pt x="691134" y="154686"/>
                    <a:pt x="691134" y="345567"/>
                  </a:cubicBezTo>
                  <a:cubicBezTo>
                    <a:pt x="691134" y="536448"/>
                    <a:pt x="536448" y="691134"/>
                    <a:pt x="345567" y="691134"/>
                  </a:cubicBezTo>
                  <a:cubicBezTo>
                    <a:pt x="154686" y="691134"/>
                    <a:pt x="0" y="536448"/>
                    <a:pt x="0" y="3455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5611339" y="1836839"/>
            <a:ext cx="207321" cy="33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6528" y="2445839"/>
            <a:ext cx="2160089" cy="29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Financial Growth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528" y="2771623"/>
            <a:ext cx="9836944" cy="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Revenue +83%, EBITDA +794%, PAT +1,576% over 3 years.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04685" y="3747935"/>
            <a:ext cx="10220620" cy="1273521"/>
            <a:chOff x="0" y="0"/>
            <a:chExt cx="13627494" cy="169802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627481" cy="1697990"/>
            </a:xfrm>
            <a:custGeom>
              <a:avLst/>
              <a:gdLst/>
              <a:ahLst/>
              <a:cxnLst/>
              <a:rect r="r" b="b" t="t" l="l"/>
              <a:pathLst>
                <a:path h="1697990" w="136274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505562" y="0"/>
                  </a:lnTo>
                  <a:cubicBezTo>
                    <a:pt x="13572872" y="0"/>
                    <a:pt x="13627481" y="54610"/>
                    <a:pt x="13627481" y="121920"/>
                  </a:cubicBezTo>
                  <a:lnTo>
                    <a:pt x="13627481" y="1576070"/>
                  </a:lnTo>
                  <a:cubicBezTo>
                    <a:pt x="13627481" y="1643380"/>
                    <a:pt x="13572872" y="1697990"/>
                    <a:pt x="13505562" y="1697990"/>
                  </a:cubicBezTo>
                  <a:lnTo>
                    <a:pt x="121920" y="1697990"/>
                  </a:lnTo>
                  <a:cubicBezTo>
                    <a:pt x="54610" y="1697990"/>
                    <a:pt x="0" y="1643380"/>
                    <a:pt x="0" y="1576070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604685" y="3728885"/>
            <a:ext cx="10220620" cy="76200"/>
            <a:chOff x="0" y="0"/>
            <a:chExt cx="13627494" cy="1016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27481" cy="101600"/>
            </a:xfrm>
            <a:custGeom>
              <a:avLst/>
              <a:gdLst/>
              <a:ahLst/>
              <a:cxnLst/>
              <a:rect r="r" b="b" t="t" l="l"/>
              <a:pathLst>
                <a:path h="101600" w="136274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576681" y="0"/>
                  </a:lnTo>
                  <a:cubicBezTo>
                    <a:pt x="13604748" y="0"/>
                    <a:pt x="13627481" y="22733"/>
                    <a:pt x="13627481" y="50800"/>
                  </a:cubicBezTo>
                  <a:cubicBezTo>
                    <a:pt x="13627481" y="78867"/>
                    <a:pt x="13604748" y="101600"/>
                    <a:pt x="13576681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5455815" y="3488827"/>
            <a:ext cx="518370" cy="518370"/>
            <a:chOff x="0" y="0"/>
            <a:chExt cx="691159" cy="6911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1134" cy="691134"/>
            </a:xfrm>
            <a:custGeom>
              <a:avLst/>
              <a:gdLst/>
              <a:ahLst/>
              <a:cxnLst/>
              <a:rect r="r" b="b" t="t" l="l"/>
              <a:pathLst>
                <a:path h="691134" w="691134">
                  <a:moveTo>
                    <a:pt x="0" y="345567"/>
                  </a:moveTo>
                  <a:cubicBezTo>
                    <a:pt x="0" y="154686"/>
                    <a:pt x="154686" y="0"/>
                    <a:pt x="345567" y="0"/>
                  </a:cubicBezTo>
                  <a:cubicBezTo>
                    <a:pt x="536448" y="0"/>
                    <a:pt x="691134" y="154686"/>
                    <a:pt x="691134" y="345567"/>
                  </a:cubicBezTo>
                  <a:cubicBezTo>
                    <a:pt x="691134" y="536448"/>
                    <a:pt x="536448" y="691134"/>
                    <a:pt x="345567" y="691134"/>
                  </a:cubicBezTo>
                  <a:cubicBezTo>
                    <a:pt x="154686" y="691134"/>
                    <a:pt x="0" y="536448"/>
                    <a:pt x="0" y="3455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5611339" y="3542262"/>
            <a:ext cx="207321" cy="33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6528" y="4151262"/>
            <a:ext cx="2160089" cy="29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Profitability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6528" y="4477045"/>
            <a:ext cx="9836944" cy="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EBITDA Margin improved by 21.2 percentage points.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04685" y="5453358"/>
            <a:ext cx="10220620" cy="1273521"/>
            <a:chOff x="0" y="0"/>
            <a:chExt cx="13627494" cy="169802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627481" cy="1697990"/>
            </a:xfrm>
            <a:custGeom>
              <a:avLst/>
              <a:gdLst/>
              <a:ahLst/>
              <a:cxnLst/>
              <a:rect r="r" b="b" t="t" l="l"/>
              <a:pathLst>
                <a:path h="1697990" w="136274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505562" y="0"/>
                  </a:lnTo>
                  <a:cubicBezTo>
                    <a:pt x="13572872" y="0"/>
                    <a:pt x="13627481" y="54610"/>
                    <a:pt x="13627481" y="121920"/>
                  </a:cubicBezTo>
                  <a:lnTo>
                    <a:pt x="13627481" y="1576070"/>
                  </a:lnTo>
                  <a:cubicBezTo>
                    <a:pt x="13627481" y="1643380"/>
                    <a:pt x="13572872" y="1697990"/>
                    <a:pt x="13505562" y="1697990"/>
                  </a:cubicBezTo>
                  <a:lnTo>
                    <a:pt x="121920" y="1697990"/>
                  </a:lnTo>
                  <a:cubicBezTo>
                    <a:pt x="54610" y="1697990"/>
                    <a:pt x="0" y="1643380"/>
                    <a:pt x="0" y="1576070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604685" y="5434308"/>
            <a:ext cx="10220620" cy="76200"/>
            <a:chOff x="0" y="0"/>
            <a:chExt cx="13627494" cy="1016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627481" cy="101600"/>
            </a:xfrm>
            <a:custGeom>
              <a:avLst/>
              <a:gdLst/>
              <a:ahLst/>
              <a:cxnLst/>
              <a:rect r="r" b="b" t="t" l="l"/>
              <a:pathLst>
                <a:path h="101600" w="136274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576681" y="0"/>
                  </a:lnTo>
                  <a:cubicBezTo>
                    <a:pt x="13604748" y="0"/>
                    <a:pt x="13627481" y="22733"/>
                    <a:pt x="13627481" y="50800"/>
                  </a:cubicBezTo>
                  <a:cubicBezTo>
                    <a:pt x="13627481" y="78867"/>
                    <a:pt x="13604748" y="101600"/>
                    <a:pt x="13576681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5455815" y="5194249"/>
            <a:ext cx="518370" cy="518370"/>
            <a:chOff x="0" y="0"/>
            <a:chExt cx="691159" cy="69115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1134" cy="691134"/>
            </a:xfrm>
            <a:custGeom>
              <a:avLst/>
              <a:gdLst/>
              <a:ahLst/>
              <a:cxnLst/>
              <a:rect r="r" b="b" t="t" l="l"/>
              <a:pathLst>
                <a:path h="691134" w="691134">
                  <a:moveTo>
                    <a:pt x="0" y="345567"/>
                  </a:moveTo>
                  <a:cubicBezTo>
                    <a:pt x="0" y="154686"/>
                    <a:pt x="154686" y="0"/>
                    <a:pt x="345567" y="0"/>
                  </a:cubicBezTo>
                  <a:cubicBezTo>
                    <a:pt x="536448" y="0"/>
                    <a:pt x="691134" y="154686"/>
                    <a:pt x="691134" y="345567"/>
                  </a:cubicBezTo>
                  <a:cubicBezTo>
                    <a:pt x="691134" y="536448"/>
                    <a:pt x="536448" y="691134"/>
                    <a:pt x="345567" y="691134"/>
                  </a:cubicBezTo>
                  <a:cubicBezTo>
                    <a:pt x="154686" y="691134"/>
                    <a:pt x="0" y="536448"/>
                    <a:pt x="0" y="3455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5611339" y="5247684"/>
            <a:ext cx="207321" cy="33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6528" y="5856684"/>
            <a:ext cx="2160089" cy="29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Market Leadership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6528" y="6182468"/>
            <a:ext cx="9836944" cy="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Over 50% market share in food delivery.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04685" y="7158780"/>
            <a:ext cx="10220620" cy="1273521"/>
            <a:chOff x="0" y="0"/>
            <a:chExt cx="13627494" cy="169802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627481" cy="1697990"/>
            </a:xfrm>
            <a:custGeom>
              <a:avLst/>
              <a:gdLst/>
              <a:ahLst/>
              <a:cxnLst/>
              <a:rect r="r" b="b" t="t" l="l"/>
              <a:pathLst>
                <a:path h="1697990" w="13627481">
                  <a:moveTo>
                    <a:pt x="0" y="121920"/>
                  </a:moveTo>
                  <a:cubicBezTo>
                    <a:pt x="0" y="54610"/>
                    <a:pt x="54610" y="0"/>
                    <a:pt x="121920" y="0"/>
                  </a:cubicBezTo>
                  <a:lnTo>
                    <a:pt x="13505562" y="0"/>
                  </a:lnTo>
                  <a:cubicBezTo>
                    <a:pt x="13572872" y="0"/>
                    <a:pt x="13627481" y="54610"/>
                    <a:pt x="13627481" y="121920"/>
                  </a:cubicBezTo>
                  <a:lnTo>
                    <a:pt x="13627481" y="1576070"/>
                  </a:lnTo>
                  <a:cubicBezTo>
                    <a:pt x="13627481" y="1643380"/>
                    <a:pt x="13572872" y="1697990"/>
                    <a:pt x="13505562" y="1697990"/>
                  </a:cubicBezTo>
                  <a:lnTo>
                    <a:pt x="121920" y="1697990"/>
                  </a:lnTo>
                  <a:cubicBezTo>
                    <a:pt x="54610" y="1697990"/>
                    <a:pt x="0" y="1643380"/>
                    <a:pt x="0" y="1576070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604685" y="7139730"/>
            <a:ext cx="10220620" cy="76200"/>
            <a:chOff x="0" y="0"/>
            <a:chExt cx="13627494" cy="1016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627481" cy="101600"/>
            </a:xfrm>
            <a:custGeom>
              <a:avLst/>
              <a:gdLst/>
              <a:ahLst/>
              <a:cxnLst/>
              <a:rect r="r" b="b" t="t" l="l"/>
              <a:pathLst>
                <a:path h="101600" w="13627481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lnTo>
                    <a:pt x="13576681" y="0"/>
                  </a:lnTo>
                  <a:cubicBezTo>
                    <a:pt x="13604748" y="0"/>
                    <a:pt x="13627481" y="22733"/>
                    <a:pt x="13627481" y="50800"/>
                  </a:cubicBezTo>
                  <a:cubicBezTo>
                    <a:pt x="13627481" y="78867"/>
                    <a:pt x="13604748" y="101600"/>
                    <a:pt x="13576681" y="101600"/>
                  </a:cubicBezTo>
                  <a:lnTo>
                    <a:pt x="50800" y="101600"/>
                  </a:lnTo>
                  <a:cubicBezTo>
                    <a:pt x="22733" y="101600"/>
                    <a:pt x="0" y="78867"/>
                    <a:pt x="0" y="5080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5455815" y="6899672"/>
            <a:ext cx="518370" cy="518370"/>
            <a:chOff x="0" y="0"/>
            <a:chExt cx="691159" cy="69115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91134" cy="691134"/>
            </a:xfrm>
            <a:custGeom>
              <a:avLst/>
              <a:gdLst/>
              <a:ahLst/>
              <a:cxnLst/>
              <a:rect r="r" b="b" t="t" l="l"/>
              <a:pathLst>
                <a:path h="691134" w="691134">
                  <a:moveTo>
                    <a:pt x="0" y="345567"/>
                  </a:moveTo>
                  <a:cubicBezTo>
                    <a:pt x="0" y="154686"/>
                    <a:pt x="154686" y="0"/>
                    <a:pt x="345567" y="0"/>
                  </a:cubicBezTo>
                  <a:cubicBezTo>
                    <a:pt x="536448" y="0"/>
                    <a:pt x="691134" y="154686"/>
                    <a:pt x="691134" y="345567"/>
                  </a:cubicBezTo>
                  <a:cubicBezTo>
                    <a:pt x="691134" y="536448"/>
                    <a:pt x="536448" y="691134"/>
                    <a:pt x="345567" y="691134"/>
                  </a:cubicBezTo>
                  <a:cubicBezTo>
                    <a:pt x="154686" y="691134"/>
                    <a:pt x="0" y="536448"/>
                    <a:pt x="0" y="34556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2" id="42"/>
          <p:cNvSpPr txBox="true"/>
          <p:nvPr/>
        </p:nvSpPr>
        <p:spPr>
          <a:xfrm rot="0">
            <a:off x="5611339" y="6953098"/>
            <a:ext cx="207321" cy="335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96528" y="7562107"/>
            <a:ext cx="2264864" cy="29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Strong Balance Sheet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96528" y="7887891"/>
            <a:ext cx="9836944" cy="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Debt-free with ₹34,115 Cr equity and strong cash generation.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04685" y="8626678"/>
            <a:ext cx="10220620" cy="1176785"/>
            <a:chOff x="0" y="0"/>
            <a:chExt cx="13627494" cy="156904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627481" cy="1569085"/>
            </a:xfrm>
            <a:custGeom>
              <a:avLst/>
              <a:gdLst/>
              <a:ahLst/>
              <a:cxnLst/>
              <a:rect r="r" b="b" t="t" l="l"/>
              <a:pathLst>
                <a:path h="1569085" w="13627481">
                  <a:moveTo>
                    <a:pt x="0" y="96774"/>
                  </a:moveTo>
                  <a:cubicBezTo>
                    <a:pt x="0" y="43307"/>
                    <a:pt x="43307" y="0"/>
                    <a:pt x="96774" y="0"/>
                  </a:cubicBezTo>
                  <a:lnTo>
                    <a:pt x="13530707" y="0"/>
                  </a:lnTo>
                  <a:cubicBezTo>
                    <a:pt x="13584174" y="0"/>
                    <a:pt x="13627481" y="43307"/>
                    <a:pt x="13627481" y="96774"/>
                  </a:cubicBezTo>
                  <a:lnTo>
                    <a:pt x="13627481" y="1472311"/>
                  </a:lnTo>
                  <a:cubicBezTo>
                    <a:pt x="13627481" y="1525778"/>
                    <a:pt x="13584174" y="1569085"/>
                    <a:pt x="13530707" y="1569085"/>
                  </a:cubicBezTo>
                  <a:lnTo>
                    <a:pt x="96774" y="1569085"/>
                  </a:lnTo>
                  <a:cubicBezTo>
                    <a:pt x="43307" y="1569085"/>
                    <a:pt x="0" y="1525778"/>
                    <a:pt x="0" y="1472311"/>
                  </a:cubicBezTo>
                  <a:close/>
                </a:path>
              </a:pathLst>
            </a:custGeom>
            <a:solidFill>
              <a:srgbClr val="2626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7" id="47" descr="preencoded.png"/>
          <p:cNvSpPr/>
          <p:nvPr/>
        </p:nvSpPr>
        <p:spPr>
          <a:xfrm flipH="false" flipV="false" rot="0">
            <a:off x="777478" y="8872690"/>
            <a:ext cx="269977" cy="215951"/>
          </a:xfrm>
          <a:custGeom>
            <a:avLst/>
            <a:gdLst/>
            <a:ahLst/>
            <a:cxnLst/>
            <a:rect r="r" b="b" t="t" l="l"/>
            <a:pathLst>
              <a:path h="215951" w="269977">
                <a:moveTo>
                  <a:pt x="0" y="0"/>
                </a:moveTo>
                <a:lnTo>
                  <a:pt x="269977" y="0"/>
                </a:lnTo>
                <a:lnTo>
                  <a:pt x="269977" y="215951"/>
                </a:lnTo>
                <a:lnTo>
                  <a:pt x="0" y="2159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345" r="0" b="-1345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220238" y="8814044"/>
            <a:ext cx="2160089" cy="298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Rating: BUY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20238" y="9209037"/>
            <a:ext cx="9432284" cy="352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Strong fundamentals, expanding ecosystem.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707159" y="444103"/>
            <a:ext cx="5804449" cy="56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74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BUSINESS MODEL CANVAS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7159" y="1050131"/>
            <a:ext cx="4481217" cy="45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How Zomato Makes Money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7159" y="1918992"/>
            <a:ext cx="5084121" cy="34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Revenue Streams (Estimated Mix - FY25)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07159" y="2356094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Food Delivery: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65% (₹5,600 Cr) - Commission, Delivery, Ads, Gold Subs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07159" y="2966295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Quick Commerce (Blinkit):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25% (₹2,150 Cr) - Product Margins, Delivery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7159" y="3576485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Hyperpure &amp; Going-Out: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10% (₹867 Cr) - B2B Supply, Dining Reservations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3707159" y="4396083"/>
            <a:ext cx="5227139" cy="5227139"/>
          </a:xfrm>
          <a:custGeom>
            <a:avLst/>
            <a:gdLst/>
            <a:ahLst/>
            <a:cxnLst/>
            <a:rect r="r" b="b" t="t" l="l"/>
            <a:pathLst>
              <a:path h="5227139" w="5227139">
                <a:moveTo>
                  <a:pt x="0" y="0"/>
                </a:moveTo>
                <a:lnTo>
                  <a:pt x="5227139" y="0"/>
                </a:lnTo>
                <a:lnTo>
                  <a:pt x="5227139" y="5227139"/>
                </a:lnTo>
                <a:lnTo>
                  <a:pt x="0" y="522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63227" y="1918992"/>
            <a:ext cx="2578741" cy="34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Platform Economics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3227" y="2356094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Network Effect: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More restaurants attract more customers and partners.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3227" y="2966295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Negative Working Capital: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Collects from customers 26 days before paying restaurants.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3227" y="3576485"/>
            <a:ext cx="5227139" cy="62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High Operating Leverage: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70% variable costs allow margin expansion.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3227" y="4186685"/>
            <a:ext cx="5227139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Asset-Light Model: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Minimal capex, high ROCE potential.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3227" y="4690767"/>
            <a:ext cx="2578741" cy="34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Competitive Moat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3227" y="5127869"/>
            <a:ext cx="5227139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Brand recognition &amp; trust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3227" y="5463035"/>
            <a:ext cx="5227139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Largest delivery network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3227" y="5798191"/>
            <a:ext cx="5227139" cy="3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125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Technology &amp; data advantage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27709" y="1033615"/>
            <a:ext cx="8355216" cy="54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FINANCIAL PERFORMANCE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7709" y="1626394"/>
            <a:ext cx="3255759" cy="426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Key Metrics Trend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22947" y="2291801"/>
            <a:ext cx="10300097" cy="1617164"/>
            <a:chOff x="0" y="0"/>
            <a:chExt cx="13733462" cy="21562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13720699" cy="2143506"/>
            </a:xfrm>
            <a:custGeom>
              <a:avLst/>
              <a:gdLst/>
              <a:ahLst/>
              <a:cxnLst/>
              <a:rect r="r" b="b" t="t" l="l"/>
              <a:pathLst>
                <a:path h="2143506" w="13720699">
                  <a:moveTo>
                    <a:pt x="0" y="91186"/>
                  </a:moveTo>
                  <a:cubicBezTo>
                    <a:pt x="0" y="40767"/>
                    <a:pt x="41021" y="0"/>
                    <a:pt x="91567" y="0"/>
                  </a:cubicBezTo>
                  <a:lnTo>
                    <a:pt x="13629132" y="0"/>
                  </a:lnTo>
                  <a:cubicBezTo>
                    <a:pt x="13679678" y="0"/>
                    <a:pt x="13720699" y="40767"/>
                    <a:pt x="13720699" y="91186"/>
                  </a:cubicBezTo>
                  <a:lnTo>
                    <a:pt x="13720699" y="2052320"/>
                  </a:lnTo>
                  <a:cubicBezTo>
                    <a:pt x="13720699" y="2102612"/>
                    <a:pt x="13679678" y="2143506"/>
                    <a:pt x="13629132" y="2143506"/>
                  </a:cubicBezTo>
                  <a:lnTo>
                    <a:pt x="91567" y="2143506"/>
                  </a:lnTo>
                  <a:cubicBezTo>
                    <a:pt x="41021" y="2143506"/>
                    <a:pt x="0" y="2102739"/>
                    <a:pt x="0" y="205232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733399" cy="2156206"/>
            </a:xfrm>
            <a:custGeom>
              <a:avLst/>
              <a:gdLst/>
              <a:ahLst/>
              <a:cxnLst/>
              <a:rect r="r" b="b" t="t" l="l"/>
              <a:pathLst>
                <a:path h="2156206" w="13733399">
                  <a:moveTo>
                    <a:pt x="0" y="97536"/>
                  </a:moveTo>
                  <a:cubicBezTo>
                    <a:pt x="0" y="43688"/>
                    <a:pt x="43942" y="0"/>
                    <a:pt x="97917" y="0"/>
                  </a:cubicBezTo>
                  <a:lnTo>
                    <a:pt x="13635482" y="0"/>
                  </a:lnTo>
                  <a:lnTo>
                    <a:pt x="13635482" y="6350"/>
                  </a:lnTo>
                  <a:lnTo>
                    <a:pt x="13635482" y="0"/>
                  </a:lnTo>
                  <a:cubicBezTo>
                    <a:pt x="13689585" y="0"/>
                    <a:pt x="13733399" y="43688"/>
                    <a:pt x="13733399" y="97536"/>
                  </a:cubicBezTo>
                  <a:lnTo>
                    <a:pt x="13727049" y="97536"/>
                  </a:lnTo>
                  <a:lnTo>
                    <a:pt x="13733399" y="97536"/>
                  </a:lnTo>
                  <a:lnTo>
                    <a:pt x="13733399" y="2058670"/>
                  </a:lnTo>
                  <a:lnTo>
                    <a:pt x="13727049" y="2058670"/>
                  </a:lnTo>
                  <a:lnTo>
                    <a:pt x="13733399" y="2058670"/>
                  </a:lnTo>
                  <a:cubicBezTo>
                    <a:pt x="13733399" y="2112518"/>
                    <a:pt x="13689457" y="2156206"/>
                    <a:pt x="13635482" y="2156206"/>
                  </a:cubicBezTo>
                  <a:lnTo>
                    <a:pt x="13635482" y="2149856"/>
                  </a:lnTo>
                  <a:lnTo>
                    <a:pt x="13635482" y="2156206"/>
                  </a:lnTo>
                  <a:lnTo>
                    <a:pt x="97917" y="2156206"/>
                  </a:lnTo>
                  <a:lnTo>
                    <a:pt x="97917" y="2149856"/>
                  </a:lnTo>
                  <a:lnTo>
                    <a:pt x="97917" y="2156206"/>
                  </a:lnTo>
                  <a:cubicBezTo>
                    <a:pt x="43815" y="2156206"/>
                    <a:pt x="0" y="2112518"/>
                    <a:pt x="0" y="2058670"/>
                  </a:cubicBezTo>
                  <a:lnTo>
                    <a:pt x="0" y="97536"/>
                  </a:lnTo>
                  <a:lnTo>
                    <a:pt x="6350" y="97536"/>
                  </a:lnTo>
                  <a:lnTo>
                    <a:pt x="0" y="97536"/>
                  </a:lnTo>
                  <a:moveTo>
                    <a:pt x="12700" y="97536"/>
                  </a:moveTo>
                  <a:lnTo>
                    <a:pt x="12700" y="2058670"/>
                  </a:lnTo>
                  <a:lnTo>
                    <a:pt x="6350" y="2058670"/>
                  </a:lnTo>
                  <a:lnTo>
                    <a:pt x="12700" y="2058670"/>
                  </a:lnTo>
                  <a:cubicBezTo>
                    <a:pt x="12700" y="2105533"/>
                    <a:pt x="50800" y="2143506"/>
                    <a:pt x="97917" y="2143506"/>
                  </a:cubicBezTo>
                  <a:lnTo>
                    <a:pt x="13635482" y="2143506"/>
                  </a:lnTo>
                  <a:cubicBezTo>
                    <a:pt x="13682599" y="2143506"/>
                    <a:pt x="13720699" y="2105533"/>
                    <a:pt x="13720699" y="2058670"/>
                  </a:cubicBezTo>
                  <a:lnTo>
                    <a:pt x="13720699" y="97536"/>
                  </a:lnTo>
                  <a:cubicBezTo>
                    <a:pt x="13720699" y="50673"/>
                    <a:pt x="13682599" y="12700"/>
                    <a:pt x="13635482" y="12700"/>
                  </a:cubicBezTo>
                  <a:lnTo>
                    <a:pt x="97917" y="12700"/>
                  </a:lnTo>
                  <a:lnTo>
                    <a:pt x="97917" y="6350"/>
                  </a:lnTo>
                  <a:lnTo>
                    <a:pt x="97917" y="12700"/>
                  </a:lnTo>
                  <a:cubicBezTo>
                    <a:pt x="50800" y="12700"/>
                    <a:pt x="12700" y="50673"/>
                    <a:pt x="12700" y="97536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599912" y="2468766"/>
            <a:ext cx="488309" cy="488309"/>
            <a:chOff x="0" y="0"/>
            <a:chExt cx="651078" cy="6510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1129" cy="651129"/>
            </a:xfrm>
            <a:custGeom>
              <a:avLst/>
              <a:gdLst/>
              <a:ahLst/>
              <a:cxnLst/>
              <a:rect r="r" b="b" t="t" l="l"/>
              <a:pathLst>
                <a:path h="651129" w="651129">
                  <a:moveTo>
                    <a:pt x="0" y="325501"/>
                  </a:moveTo>
                  <a:cubicBezTo>
                    <a:pt x="0" y="145796"/>
                    <a:pt x="145796" y="0"/>
                    <a:pt x="325501" y="0"/>
                  </a:cubicBezTo>
                  <a:cubicBezTo>
                    <a:pt x="505206" y="0"/>
                    <a:pt x="651129" y="145796"/>
                    <a:pt x="651129" y="325501"/>
                  </a:cubicBezTo>
                  <a:cubicBezTo>
                    <a:pt x="651129" y="505206"/>
                    <a:pt x="505333" y="651129"/>
                    <a:pt x="325501" y="651129"/>
                  </a:cubicBezTo>
                  <a:cubicBezTo>
                    <a:pt x="145669" y="651129"/>
                    <a:pt x="0" y="505333"/>
                    <a:pt x="0" y="3255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734148" y="2603002"/>
            <a:ext cx="219666" cy="219666"/>
          </a:xfrm>
          <a:custGeom>
            <a:avLst/>
            <a:gdLst/>
            <a:ahLst/>
            <a:cxnLst/>
            <a:rect r="r" b="b" t="t" l="l"/>
            <a:pathLst>
              <a:path h="219666" w="219666">
                <a:moveTo>
                  <a:pt x="0" y="0"/>
                </a:moveTo>
                <a:lnTo>
                  <a:pt x="219665" y="0"/>
                </a:lnTo>
                <a:lnTo>
                  <a:pt x="219665" y="219665"/>
                </a:lnTo>
                <a:lnTo>
                  <a:pt x="0" y="219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167" t="0" r="-416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599912" y="3091158"/>
            <a:ext cx="2034931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Revenue Growth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9912" y="3404892"/>
            <a:ext cx="9946186" cy="32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FY23: ₹4,707 Cr to FY25: ₹8,617 Cr (35.4% CAGR).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422947" y="4062117"/>
            <a:ext cx="10300097" cy="1617164"/>
            <a:chOff x="0" y="0"/>
            <a:chExt cx="13733462" cy="21562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13720699" cy="2143506"/>
            </a:xfrm>
            <a:custGeom>
              <a:avLst/>
              <a:gdLst/>
              <a:ahLst/>
              <a:cxnLst/>
              <a:rect r="r" b="b" t="t" l="l"/>
              <a:pathLst>
                <a:path h="2143506" w="13720699">
                  <a:moveTo>
                    <a:pt x="0" y="91186"/>
                  </a:moveTo>
                  <a:cubicBezTo>
                    <a:pt x="0" y="40767"/>
                    <a:pt x="41021" y="0"/>
                    <a:pt x="91567" y="0"/>
                  </a:cubicBezTo>
                  <a:lnTo>
                    <a:pt x="13629132" y="0"/>
                  </a:lnTo>
                  <a:cubicBezTo>
                    <a:pt x="13679678" y="0"/>
                    <a:pt x="13720699" y="40767"/>
                    <a:pt x="13720699" y="91186"/>
                  </a:cubicBezTo>
                  <a:lnTo>
                    <a:pt x="13720699" y="2052320"/>
                  </a:lnTo>
                  <a:cubicBezTo>
                    <a:pt x="13720699" y="2102612"/>
                    <a:pt x="13679678" y="2143506"/>
                    <a:pt x="13629132" y="2143506"/>
                  </a:cubicBezTo>
                  <a:lnTo>
                    <a:pt x="91567" y="2143506"/>
                  </a:lnTo>
                  <a:cubicBezTo>
                    <a:pt x="41021" y="2143506"/>
                    <a:pt x="0" y="2102739"/>
                    <a:pt x="0" y="205232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33399" cy="2156206"/>
            </a:xfrm>
            <a:custGeom>
              <a:avLst/>
              <a:gdLst/>
              <a:ahLst/>
              <a:cxnLst/>
              <a:rect r="r" b="b" t="t" l="l"/>
              <a:pathLst>
                <a:path h="2156206" w="13733399">
                  <a:moveTo>
                    <a:pt x="0" y="97536"/>
                  </a:moveTo>
                  <a:cubicBezTo>
                    <a:pt x="0" y="43688"/>
                    <a:pt x="43942" y="0"/>
                    <a:pt x="97917" y="0"/>
                  </a:cubicBezTo>
                  <a:lnTo>
                    <a:pt x="13635482" y="0"/>
                  </a:lnTo>
                  <a:lnTo>
                    <a:pt x="13635482" y="6350"/>
                  </a:lnTo>
                  <a:lnTo>
                    <a:pt x="13635482" y="0"/>
                  </a:lnTo>
                  <a:cubicBezTo>
                    <a:pt x="13689585" y="0"/>
                    <a:pt x="13733399" y="43688"/>
                    <a:pt x="13733399" y="97536"/>
                  </a:cubicBezTo>
                  <a:lnTo>
                    <a:pt x="13727049" y="97536"/>
                  </a:lnTo>
                  <a:lnTo>
                    <a:pt x="13733399" y="97536"/>
                  </a:lnTo>
                  <a:lnTo>
                    <a:pt x="13733399" y="2058670"/>
                  </a:lnTo>
                  <a:lnTo>
                    <a:pt x="13727049" y="2058670"/>
                  </a:lnTo>
                  <a:lnTo>
                    <a:pt x="13733399" y="2058670"/>
                  </a:lnTo>
                  <a:cubicBezTo>
                    <a:pt x="13733399" y="2112518"/>
                    <a:pt x="13689457" y="2156206"/>
                    <a:pt x="13635482" y="2156206"/>
                  </a:cubicBezTo>
                  <a:lnTo>
                    <a:pt x="13635482" y="2149856"/>
                  </a:lnTo>
                  <a:lnTo>
                    <a:pt x="13635482" y="2156206"/>
                  </a:lnTo>
                  <a:lnTo>
                    <a:pt x="97917" y="2156206"/>
                  </a:lnTo>
                  <a:lnTo>
                    <a:pt x="97917" y="2149856"/>
                  </a:lnTo>
                  <a:lnTo>
                    <a:pt x="97917" y="2156206"/>
                  </a:lnTo>
                  <a:cubicBezTo>
                    <a:pt x="43815" y="2156206"/>
                    <a:pt x="0" y="2112518"/>
                    <a:pt x="0" y="2058670"/>
                  </a:cubicBezTo>
                  <a:lnTo>
                    <a:pt x="0" y="97536"/>
                  </a:lnTo>
                  <a:lnTo>
                    <a:pt x="6350" y="97536"/>
                  </a:lnTo>
                  <a:lnTo>
                    <a:pt x="0" y="97536"/>
                  </a:lnTo>
                  <a:moveTo>
                    <a:pt x="12700" y="97536"/>
                  </a:moveTo>
                  <a:lnTo>
                    <a:pt x="12700" y="2058670"/>
                  </a:lnTo>
                  <a:lnTo>
                    <a:pt x="6350" y="2058670"/>
                  </a:lnTo>
                  <a:lnTo>
                    <a:pt x="12700" y="2058670"/>
                  </a:lnTo>
                  <a:cubicBezTo>
                    <a:pt x="12700" y="2105533"/>
                    <a:pt x="50800" y="2143506"/>
                    <a:pt x="97917" y="2143506"/>
                  </a:cubicBezTo>
                  <a:lnTo>
                    <a:pt x="13635482" y="2143506"/>
                  </a:lnTo>
                  <a:cubicBezTo>
                    <a:pt x="13682599" y="2143506"/>
                    <a:pt x="13720699" y="2105533"/>
                    <a:pt x="13720699" y="2058670"/>
                  </a:cubicBezTo>
                  <a:lnTo>
                    <a:pt x="13720699" y="97536"/>
                  </a:lnTo>
                  <a:cubicBezTo>
                    <a:pt x="13720699" y="50673"/>
                    <a:pt x="13682599" y="12700"/>
                    <a:pt x="13635482" y="12700"/>
                  </a:cubicBezTo>
                  <a:lnTo>
                    <a:pt x="97917" y="12700"/>
                  </a:lnTo>
                  <a:lnTo>
                    <a:pt x="97917" y="6350"/>
                  </a:lnTo>
                  <a:lnTo>
                    <a:pt x="97917" y="12700"/>
                  </a:lnTo>
                  <a:cubicBezTo>
                    <a:pt x="50800" y="12700"/>
                    <a:pt x="12700" y="50673"/>
                    <a:pt x="12700" y="97536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7599912" y="4239073"/>
            <a:ext cx="488309" cy="488309"/>
            <a:chOff x="0" y="0"/>
            <a:chExt cx="651078" cy="6510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51129" cy="651129"/>
            </a:xfrm>
            <a:custGeom>
              <a:avLst/>
              <a:gdLst/>
              <a:ahLst/>
              <a:cxnLst/>
              <a:rect r="r" b="b" t="t" l="l"/>
              <a:pathLst>
                <a:path h="651129" w="651129">
                  <a:moveTo>
                    <a:pt x="0" y="325501"/>
                  </a:moveTo>
                  <a:cubicBezTo>
                    <a:pt x="0" y="145796"/>
                    <a:pt x="145796" y="0"/>
                    <a:pt x="325501" y="0"/>
                  </a:cubicBezTo>
                  <a:cubicBezTo>
                    <a:pt x="505206" y="0"/>
                    <a:pt x="651129" y="145796"/>
                    <a:pt x="651129" y="325501"/>
                  </a:cubicBezTo>
                  <a:cubicBezTo>
                    <a:pt x="651129" y="505206"/>
                    <a:pt x="505333" y="651129"/>
                    <a:pt x="325501" y="651129"/>
                  </a:cubicBezTo>
                  <a:cubicBezTo>
                    <a:pt x="145669" y="651129"/>
                    <a:pt x="0" y="505333"/>
                    <a:pt x="0" y="3255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7734148" y="4373318"/>
            <a:ext cx="219666" cy="219666"/>
          </a:xfrm>
          <a:custGeom>
            <a:avLst/>
            <a:gdLst/>
            <a:ahLst/>
            <a:cxnLst/>
            <a:rect r="r" b="b" t="t" l="l"/>
            <a:pathLst>
              <a:path h="219666" w="219666">
                <a:moveTo>
                  <a:pt x="0" y="0"/>
                </a:moveTo>
                <a:lnTo>
                  <a:pt x="219665" y="0"/>
                </a:lnTo>
                <a:lnTo>
                  <a:pt x="219665" y="219666"/>
                </a:lnTo>
                <a:lnTo>
                  <a:pt x="0" y="2196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167" t="0" r="-4167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599912" y="4861474"/>
            <a:ext cx="2146097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Profitability Explosion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99912" y="5175199"/>
            <a:ext cx="9946186" cy="32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EBITDA Margin: 5.5% to 26.7%. PAT: ₹117 Cr to ₹1,960 Cr (17x growth).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422947" y="5832424"/>
            <a:ext cx="10300097" cy="1617164"/>
            <a:chOff x="0" y="0"/>
            <a:chExt cx="13733462" cy="21562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3720699" cy="2143506"/>
            </a:xfrm>
            <a:custGeom>
              <a:avLst/>
              <a:gdLst/>
              <a:ahLst/>
              <a:cxnLst/>
              <a:rect r="r" b="b" t="t" l="l"/>
              <a:pathLst>
                <a:path h="2143506" w="13720699">
                  <a:moveTo>
                    <a:pt x="0" y="91186"/>
                  </a:moveTo>
                  <a:cubicBezTo>
                    <a:pt x="0" y="40767"/>
                    <a:pt x="41021" y="0"/>
                    <a:pt x="91567" y="0"/>
                  </a:cubicBezTo>
                  <a:lnTo>
                    <a:pt x="13629132" y="0"/>
                  </a:lnTo>
                  <a:cubicBezTo>
                    <a:pt x="13679678" y="0"/>
                    <a:pt x="13720699" y="40767"/>
                    <a:pt x="13720699" y="91186"/>
                  </a:cubicBezTo>
                  <a:lnTo>
                    <a:pt x="13720699" y="2052320"/>
                  </a:lnTo>
                  <a:cubicBezTo>
                    <a:pt x="13720699" y="2102612"/>
                    <a:pt x="13679678" y="2143506"/>
                    <a:pt x="13629132" y="2143506"/>
                  </a:cubicBezTo>
                  <a:lnTo>
                    <a:pt x="91567" y="2143506"/>
                  </a:lnTo>
                  <a:cubicBezTo>
                    <a:pt x="41021" y="2143506"/>
                    <a:pt x="0" y="2102739"/>
                    <a:pt x="0" y="205232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33399" cy="2156206"/>
            </a:xfrm>
            <a:custGeom>
              <a:avLst/>
              <a:gdLst/>
              <a:ahLst/>
              <a:cxnLst/>
              <a:rect r="r" b="b" t="t" l="l"/>
              <a:pathLst>
                <a:path h="2156206" w="13733399">
                  <a:moveTo>
                    <a:pt x="0" y="97536"/>
                  </a:moveTo>
                  <a:cubicBezTo>
                    <a:pt x="0" y="43688"/>
                    <a:pt x="43942" y="0"/>
                    <a:pt x="97917" y="0"/>
                  </a:cubicBezTo>
                  <a:lnTo>
                    <a:pt x="13635482" y="0"/>
                  </a:lnTo>
                  <a:lnTo>
                    <a:pt x="13635482" y="6350"/>
                  </a:lnTo>
                  <a:lnTo>
                    <a:pt x="13635482" y="0"/>
                  </a:lnTo>
                  <a:cubicBezTo>
                    <a:pt x="13689585" y="0"/>
                    <a:pt x="13733399" y="43688"/>
                    <a:pt x="13733399" y="97536"/>
                  </a:cubicBezTo>
                  <a:lnTo>
                    <a:pt x="13727049" y="97536"/>
                  </a:lnTo>
                  <a:lnTo>
                    <a:pt x="13733399" y="97536"/>
                  </a:lnTo>
                  <a:lnTo>
                    <a:pt x="13733399" y="2058670"/>
                  </a:lnTo>
                  <a:lnTo>
                    <a:pt x="13727049" y="2058670"/>
                  </a:lnTo>
                  <a:lnTo>
                    <a:pt x="13733399" y="2058670"/>
                  </a:lnTo>
                  <a:cubicBezTo>
                    <a:pt x="13733399" y="2112518"/>
                    <a:pt x="13689457" y="2156206"/>
                    <a:pt x="13635482" y="2156206"/>
                  </a:cubicBezTo>
                  <a:lnTo>
                    <a:pt x="13635482" y="2149856"/>
                  </a:lnTo>
                  <a:lnTo>
                    <a:pt x="13635482" y="2156206"/>
                  </a:lnTo>
                  <a:lnTo>
                    <a:pt x="97917" y="2156206"/>
                  </a:lnTo>
                  <a:lnTo>
                    <a:pt x="97917" y="2149856"/>
                  </a:lnTo>
                  <a:lnTo>
                    <a:pt x="97917" y="2156206"/>
                  </a:lnTo>
                  <a:cubicBezTo>
                    <a:pt x="43815" y="2156206"/>
                    <a:pt x="0" y="2112518"/>
                    <a:pt x="0" y="2058670"/>
                  </a:cubicBezTo>
                  <a:lnTo>
                    <a:pt x="0" y="97536"/>
                  </a:lnTo>
                  <a:lnTo>
                    <a:pt x="6350" y="97536"/>
                  </a:lnTo>
                  <a:lnTo>
                    <a:pt x="0" y="97536"/>
                  </a:lnTo>
                  <a:moveTo>
                    <a:pt x="12700" y="97536"/>
                  </a:moveTo>
                  <a:lnTo>
                    <a:pt x="12700" y="2058670"/>
                  </a:lnTo>
                  <a:lnTo>
                    <a:pt x="6350" y="2058670"/>
                  </a:lnTo>
                  <a:lnTo>
                    <a:pt x="12700" y="2058670"/>
                  </a:lnTo>
                  <a:cubicBezTo>
                    <a:pt x="12700" y="2105533"/>
                    <a:pt x="50800" y="2143506"/>
                    <a:pt x="97917" y="2143506"/>
                  </a:cubicBezTo>
                  <a:lnTo>
                    <a:pt x="13635482" y="2143506"/>
                  </a:lnTo>
                  <a:cubicBezTo>
                    <a:pt x="13682599" y="2143506"/>
                    <a:pt x="13720699" y="2105533"/>
                    <a:pt x="13720699" y="2058670"/>
                  </a:cubicBezTo>
                  <a:lnTo>
                    <a:pt x="13720699" y="97536"/>
                  </a:lnTo>
                  <a:cubicBezTo>
                    <a:pt x="13720699" y="50673"/>
                    <a:pt x="13682599" y="12700"/>
                    <a:pt x="13635482" y="12700"/>
                  </a:cubicBezTo>
                  <a:lnTo>
                    <a:pt x="97917" y="12700"/>
                  </a:lnTo>
                  <a:lnTo>
                    <a:pt x="97917" y="6350"/>
                  </a:lnTo>
                  <a:lnTo>
                    <a:pt x="97917" y="12700"/>
                  </a:lnTo>
                  <a:cubicBezTo>
                    <a:pt x="50800" y="12700"/>
                    <a:pt x="12700" y="50673"/>
                    <a:pt x="12700" y="97536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599912" y="6009380"/>
            <a:ext cx="488309" cy="488309"/>
            <a:chOff x="0" y="0"/>
            <a:chExt cx="651078" cy="6510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51129" cy="651129"/>
            </a:xfrm>
            <a:custGeom>
              <a:avLst/>
              <a:gdLst/>
              <a:ahLst/>
              <a:cxnLst/>
              <a:rect r="r" b="b" t="t" l="l"/>
              <a:pathLst>
                <a:path h="651129" w="651129">
                  <a:moveTo>
                    <a:pt x="0" y="325501"/>
                  </a:moveTo>
                  <a:cubicBezTo>
                    <a:pt x="0" y="145796"/>
                    <a:pt x="145796" y="0"/>
                    <a:pt x="325501" y="0"/>
                  </a:cubicBezTo>
                  <a:cubicBezTo>
                    <a:pt x="505206" y="0"/>
                    <a:pt x="651129" y="145796"/>
                    <a:pt x="651129" y="325501"/>
                  </a:cubicBezTo>
                  <a:cubicBezTo>
                    <a:pt x="651129" y="505206"/>
                    <a:pt x="505333" y="651129"/>
                    <a:pt x="325501" y="651129"/>
                  </a:cubicBezTo>
                  <a:cubicBezTo>
                    <a:pt x="145669" y="651129"/>
                    <a:pt x="0" y="505333"/>
                    <a:pt x="0" y="3255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7734148" y="6143625"/>
            <a:ext cx="219666" cy="219666"/>
          </a:xfrm>
          <a:custGeom>
            <a:avLst/>
            <a:gdLst/>
            <a:ahLst/>
            <a:cxnLst/>
            <a:rect r="r" b="b" t="t" l="l"/>
            <a:pathLst>
              <a:path h="219666" w="219666">
                <a:moveTo>
                  <a:pt x="0" y="0"/>
                </a:moveTo>
                <a:lnTo>
                  <a:pt x="219665" y="0"/>
                </a:lnTo>
                <a:lnTo>
                  <a:pt x="219665" y="219666"/>
                </a:lnTo>
                <a:lnTo>
                  <a:pt x="0" y="2196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48" t="0" r="-6252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599912" y="6631781"/>
            <a:ext cx="2332434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Balance Sheet Strength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99912" y="6945516"/>
            <a:ext cx="9946186" cy="32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Total Equity ₹34,115 Cr, Debt/Equity 0.005, Current Ratio 4.12.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422947" y="7602741"/>
            <a:ext cx="10300097" cy="1617164"/>
            <a:chOff x="0" y="0"/>
            <a:chExt cx="13733462" cy="21562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13720699" cy="2143506"/>
            </a:xfrm>
            <a:custGeom>
              <a:avLst/>
              <a:gdLst/>
              <a:ahLst/>
              <a:cxnLst/>
              <a:rect r="r" b="b" t="t" l="l"/>
              <a:pathLst>
                <a:path h="2143506" w="13720699">
                  <a:moveTo>
                    <a:pt x="0" y="91186"/>
                  </a:moveTo>
                  <a:cubicBezTo>
                    <a:pt x="0" y="40767"/>
                    <a:pt x="41021" y="0"/>
                    <a:pt x="91567" y="0"/>
                  </a:cubicBezTo>
                  <a:lnTo>
                    <a:pt x="13629132" y="0"/>
                  </a:lnTo>
                  <a:cubicBezTo>
                    <a:pt x="13679678" y="0"/>
                    <a:pt x="13720699" y="40767"/>
                    <a:pt x="13720699" y="91186"/>
                  </a:cubicBezTo>
                  <a:lnTo>
                    <a:pt x="13720699" y="2052320"/>
                  </a:lnTo>
                  <a:cubicBezTo>
                    <a:pt x="13720699" y="2102612"/>
                    <a:pt x="13679678" y="2143506"/>
                    <a:pt x="13629132" y="2143506"/>
                  </a:cubicBezTo>
                  <a:lnTo>
                    <a:pt x="91567" y="2143506"/>
                  </a:lnTo>
                  <a:cubicBezTo>
                    <a:pt x="41021" y="2143506"/>
                    <a:pt x="0" y="2102739"/>
                    <a:pt x="0" y="205232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733399" cy="2156206"/>
            </a:xfrm>
            <a:custGeom>
              <a:avLst/>
              <a:gdLst/>
              <a:ahLst/>
              <a:cxnLst/>
              <a:rect r="r" b="b" t="t" l="l"/>
              <a:pathLst>
                <a:path h="2156206" w="13733399">
                  <a:moveTo>
                    <a:pt x="0" y="97536"/>
                  </a:moveTo>
                  <a:cubicBezTo>
                    <a:pt x="0" y="43688"/>
                    <a:pt x="43942" y="0"/>
                    <a:pt x="97917" y="0"/>
                  </a:cubicBezTo>
                  <a:lnTo>
                    <a:pt x="13635482" y="0"/>
                  </a:lnTo>
                  <a:lnTo>
                    <a:pt x="13635482" y="6350"/>
                  </a:lnTo>
                  <a:lnTo>
                    <a:pt x="13635482" y="0"/>
                  </a:lnTo>
                  <a:cubicBezTo>
                    <a:pt x="13689585" y="0"/>
                    <a:pt x="13733399" y="43688"/>
                    <a:pt x="13733399" y="97536"/>
                  </a:cubicBezTo>
                  <a:lnTo>
                    <a:pt x="13727049" y="97536"/>
                  </a:lnTo>
                  <a:lnTo>
                    <a:pt x="13733399" y="97536"/>
                  </a:lnTo>
                  <a:lnTo>
                    <a:pt x="13733399" y="2058670"/>
                  </a:lnTo>
                  <a:lnTo>
                    <a:pt x="13727049" y="2058670"/>
                  </a:lnTo>
                  <a:lnTo>
                    <a:pt x="13733399" y="2058670"/>
                  </a:lnTo>
                  <a:cubicBezTo>
                    <a:pt x="13733399" y="2112518"/>
                    <a:pt x="13689457" y="2156206"/>
                    <a:pt x="13635482" y="2156206"/>
                  </a:cubicBezTo>
                  <a:lnTo>
                    <a:pt x="13635482" y="2149856"/>
                  </a:lnTo>
                  <a:lnTo>
                    <a:pt x="13635482" y="2156206"/>
                  </a:lnTo>
                  <a:lnTo>
                    <a:pt x="97917" y="2156206"/>
                  </a:lnTo>
                  <a:lnTo>
                    <a:pt x="97917" y="2149856"/>
                  </a:lnTo>
                  <a:lnTo>
                    <a:pt x="97917" y="2156206"/>
                  </a:lnTo>
                  <a:cubicBezTo>
                    <a:pt x="43815" y="2156206"/>
                    <a:pt x="0" y="2112518"/>
                    <a:pt x="0" y="2058670"/>
                  </a:cubicBezTo>
                  <a:lnTo>
                    <a:pt x="0" y="97536"/>
                  </a:lnTo>
                  <a:lnTo>
                    <a:pt x="6350" y="97536"/>
                  </a:lnTo>
                  <a:lnTo>
                    <a:pt x="0" y="97536"/>
                  </a:lnTo>
                  <a:moveTo>
                    <a:pt x="12700" y="97536"/>
                  </a:moveTo>
                  <a:lnTo>
                    <a:pt x="12700" y="2058670"/>
                  </a:lnTo>
                  <a:lnTo>
                    <a:pt x="6350" y="2058670"/>
                  </a:lnTo>
                  <a:lnTo>
                    <a:pt x="12700" y="2058670"/>
                  </a:lnTo>
                  <a:cubicBezTo>
                    <a:pt x="12700" y="2105533"/>
                    <a:pt x="50800" y="2143506"/>
                    <a:pt x="97917" y="2143506"/>
                  </a:cubicBezTo>
                  <a:lnTo>
                    <a:pt x="13635482" y="2143506"/>
                  </a:lnTo>
                  <a:cubicBezTo>
                    <a:pt x="13682599" y="2143506"/>
                    <a:pt x="13720699" y="2105533"/>
                    <a:pt x="13720699" y="2058670"/>
                  </a:cubicBezTo>
                  <a:lnTo>
                    <a:pt x="13720699" y="97536"/>
                  </a:lnTo>
                  <a:cubicBezTo>
                    <a:pt x="13720699" y="50673"/>
                    <a:pt x="13682599" y="12700"/>
                    <a:pt x="13635482" y="12700"/>
                  </a:cubicBezTo>
                  <a:lnTo>
                    <a:pt x="97917" y="12700"/>
                  </a:lnTo>
                  <a:lnTo>
                    <a:pt x="97917" y="6350"/>
                  </a:lnTo>
                  <a:lnTo>
                    <a:pt x="97917" y="12700"/>
                  </a:lnTo>
                  <a:cubicBezTo>
                    <a:pt x="50800" y="12700"/>
                    <a:pt x="12700" y="50673"/>
                    <a:pt x="12700" y="97536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7599912" y="7779696"/>
            <a:ext cx="488309" cy="488309"/>
            <a:chOff x="0" y="0"/>
            <a:chExt cx="651078" cy="6510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51129" cy="651129"/>
            </a:xfrm>
            <a:custGeom>
              <a:avLst/>
              <a:gdLst/>
              <a:ahLst/>
              <a:cxnLst/>
              <a:rect r="r" b="b" t="t" l="l"/>
              <a:pathLst>
                <a:path h="651129" w="651129">
                  <a:moveTo>
                    <a:pt x="0" y="325501"/>
                  </a:moveTo>
                  <a:cubicBezTo>
                    <a:pt x="0" y="145796"/>
                    <a:pt x="145796" y="0"/>
                    <a:pt x="325501" y="0"/>
                  </a:cubicBezTo>
                  <a:cubicBezTo>
                    <a:pt x="505206" y="0"/>
                    <a:pt x="651129" y="145796"/>
                    <a:pt x="651129" y="325501"/>
                  </a:cubicBezTo>
                  <a:cubicBezTo>
                    <a:pt x="651129" y="505206"/>
                    <a:pt x="505333" y="651129"/>
                    <a:pt x="325501" y="651129"/>
                  </a:cubicBezTo>
                  <a:cubicBezTo>
                    <a:pt x="145669" y="651129"/>
                    <a:pt x="0" y="505333"/>
                    <a:pt x="0" y="32550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7734148" y="7913932"/>
            <a:ext cx="219666" cy="219666"/>
          </a:xfrm>
          <a:custGeom>
            <a:avLst/>
            <a:gdLst/>
            <a:ahLst/>
            <a:cxnLst/>
            <a:rect r="r" b="b" t="t" l="l"/>
            <a:pathLst>
              <a:path h="219666" w="219666">
                <a:moveTo>
                  <a:pt x="0" y="0"/>
                </a:moveTo>
                <a:lnTo>
                  <a:pt x="219665" y="0"/>
                </a:lnTo>
                <a:lnTo>
                  <a:pt x="219665" y="219666"/>
                </a:lnTo>
                <a:lnTo>
                  <a:pt x="0" y="219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081" r="0" b="-2085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7599912" y="8402088"/>
            <a:ext cx="2034931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Cash Generation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599912" y="8715823"/>
            <a:ext cx="9946186" cy="327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Operating Cash Flow grew to ₹1,614 Cr in FY25.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4655934" y="353616"/>
            <a:ext cx="4626921" cy="48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PROFITABILITY DEEP DIVE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55934" y="863356"/>
            <a:ext cx="3706416" cy="38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Margin Expansion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5934" y="1572663"/>
            <a:ext cx="3055296" cy="29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EBITDA Bridge (FY23 to FY25)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55934" y="1951882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FY23 EBITDA: 5.5%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55934" y="2306688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+ Scale Economics: +8.0pp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5934" y="2583361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+ Reduced Discounting: +5.0pp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55934" y="2860034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+ Delivery Efficiency: +4.2pp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55934" y="3136697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+ Product Mix: +3.0pp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55934" y="3413369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- Competitive Pressure: -1.0pp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55934" y="3690042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0238" indent="-80119" lvl="1">
              <a:lnSpc>
                <a:spcPts val="1750"/>
              </a:lnSpc>
              <a:buFont typeface="Arial"/>
              <a:buChar char="•"/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+ Other: +2.0pp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55934" y="4044848"/>
            <a:ext cx="5247084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FY25 EBITDA: 26.7%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4655934" y="4488656"/>
            <a:ext cx="5247084" cy="5247084"/>
          </a:xfrm>
          <a:custGeom>
            <a:avLst/>
            <a:gdLst/>
            <a:ahLst/>
            <a:cxnLst/>
            <a:rect r="r" b="b" t="t" l="l"/>
            <a:pathLst>
              <a:path h="5247084" w="5247084">
                <a:moveTo>
                  <a:pt x="0" y="0"/>
                </a:moveTo>
                <a:lnTo>
                  <a:pt x="5247085" y="0"/>
                </a:lnTo>
                <a:lnTo>
                  <a:pt x="5247085" y="5247085"/>
                </a:lnTo>
                <a:lnTo>
                  <a:pt x="0" y="5247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58720" y="1572663"/>
            <a:ext cx="3382718" cy="56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Cost Structure Evolution (% of Revenue)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53958" y="2287934"/>
            <a:ext cx="3392243" cy="2385117"/>
            <a:chOff x="0" y="0"/>
            <a:chExt cx="4522991" cy="31801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23105" cy="3180207"/>
            </a:xfrm>
            <a:custGeom>
              <a:avLst/>
              <a:gdLst/>
              <a:ahLst/>
              <a:cxnLst/>
              <a:rect r="r" b="b" t="t" l="l"/>
              <a:pathLst>
                <a:path h="3180207" w="4523105">
                  <a:moveTo>
                    <a:pt x="0" y="85852"/>
                  </a:moveTo>
                  <a:cubicBezTo>
                    <a:pt x="0" y="38354"/>
                    <a:pt x="38481" y="0"/>
                    <a:pt x="85979" y="0"/>
                  </a:cubicBezTo>
                  <a:lnTo>
                    <a:pt x="4437126" y="0"/>
                  </a:lnTo>
                  <a:lnTo>
                    <a:pt x="4437126" y="6350"/>
                  </a:lnTo>
                  <a:lnTo>
                    <a:pt x="4437126" y="0"/>
                  </a:lnTo>
                  <a:cubicBezTo>
                    <a:pt x="4484624" y="0"/>
                    <a:pt x="4523105" y="38354"/>
                    <a:pt x="4523105" y="85852"/>
                  </a:cubicBezTo>
                  <a:lnTo>
                    <a:pt x="4516755" y="85852"/>
                  </a:lnTo>
                  <a:lnTo>
                    <a:pt x="4523105" y="85852"/>
                  </a:lnTo>
                  <a:lnTo>
                    <a:pt x="4523105" y="3094355"/>
                  </a:lnTo>
                  <a:lnTo>
                    <a:pt x="4516755" y="3094355"/>
                  </a:lnTo>
                  <a:lnTo>
                    <a:pt x="4523105" y="3094355"/>
                  </a:lnTo>
                  <a:cubicBezTo>
                    <a:pt x="4523105" y="3141726"/>
                    <a:pt x="4484624" y="3180207"/>
                    <a:pt x="4437126" y="3180207"/>
                  </a:cubicBezTo>
                  <a:lnTo>
                    <a:pt x="4437126" y="3173857"/>
                  </a:lnTo>
                  <a:lnTo>
                    <a:pt x="4437126" y="3180207"/>
                  </a:lnTo>
                  <a:lnTo>
                    <a:pt x="85979" y="3180207"/>
                  </a:lnTo>
                  <a:lnTo>
                    <a:pt x="85979" y="3173857"/>
                  </a:lnTo>
                  <a:lnTo>
                    <a:pt x="85979" y="3180207"/>
                  </a:lnTo>
                  <a:cubicBezTo>
                    <a:pt x="38481" y="3180207"/>
                    <a:pt x="0" y="3141853"/>
                    <a:pt x="0" y="3094355"/>
                  </a:cubicBezTo>
                  <a:lnTo>
                    <a:pt x="0" y="85852"/>
                  </a:lnTo>
                  <a:lnTo>
                    <a:pt x="6350" y="85852"/>
                  </a:lnTo>
                  <a:lnTo>
                    <a:pt x="0" y="85852"/>
                  </a:lnTo>
                  <a:moveTo>
                    <a:pt x="12700" y="85852"/>
                  </a:moveTo>
                  <a:lnTo>
                    <a:pt x="12700" y="3094355"/>
                  </a:lnTo>
                  <a:lnTo>
                    <a:pt x="6350" y="3094355"/>
                  </a:lnTo>
                  <a:lnTo>
                    <a:pt x="12700" y="3094355"/>
                  </a:lnTo>
                  <a:cubicBezTo>
                    <a:pt x="12700" y="3134741"/>
                    <a:pt x="45466" y="3167507"/>
                    <a:pt x="85979" y="3167507"/>
                  </a:cubicBezTo>
                  <a:lnTo>
                    <a:pt x="4437126" y="3167507"/>
                  </a:lnTo>
                  <a:cubicBezTo>
                    <a:pt x="4477512" y="3167507"/>
                    <a:pt x="4510405" y="3134741"/>
                    <a:pt x="4510405" y="3094355"/>
                  </a:cubicBezTo>
                  <a:lnTo>
                    <a:pt x="4510405" y="85852"/>
                  </a:lnTo>
                  <a:cubicBezTo>
                    <a:pt x="4510405" y="45466"/>
                    <a:pt x="4477639" y="12700"/>
                    <a:pt x="4437126" y="12700"/>
                  </a:cubicBezTo>
                  <a:lnTo>
                    <a:pt x="85979" y="12700"/>
                  </a:lnTo>
                  <a:lnTo>
                    <a:pt x="85979" y="6350"/>
                  </a:lnTo>
                  <a:lnTo>
                    <a:pt x="85979" y="12700"/>
                  </a:lnTo>
                  <a:cubicBezTo>
                    <a:pt x="45466" y="12700"/>
                    <a:pt x="12700" y="45466"/>
                    <a:pt x="12700" y="8585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0268245" y="2302221"/>
            <a:ext cx="3363668" cy="643528"/>
            <a:chOff x="0" y="0"/>
            <a:chExt cx="4484891" cy="8580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484878" cy="858012"/>
            </a:xfrm>
            <a:custGeom>
              <a:avLst/>
              <a:gdLst/>
              <a:ahLst/>
              <a:cxnLst/>
              <a:rect r="r" b="b" t="t" l="l"/>
              <a:pathLst>
                <a:path h="858012" w="4484878">
                  <a:moveTo>
                    <a:pt x="0" y="0"/>
                  </a:moveTo>
                  <a:lnTo>
                    <a:pt x="4484878" y="0"/>
                  </a:lnTo>
                  <a:lnTo>
                    <a:pt x="4484878" y="858012"/>
                  </a:lnTo>
                  <a:lnTo>
                    <a:pt x="0" y="8580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0410234" y="2339731"/>
            <a:ext cx="657377" cy="51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Variable Costs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60791" y="2339731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69%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66702" y="2339731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64%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72602" y="2339731"/>
            <a:ext cx="517474" cy="29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⬇️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68245" y="2945759"/>
            <a:ext cx="3363668" cy="425948"/>
            <a:chOff x="0" y="0"/>
            <a:chExt cx="4484891" cy="56793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84878" cy="567944"/>
            </a:xfrm>
            <a:custGeom>
              <a:avLst/>
              <a:gdLst/>
              <a:ahLst/>
              <a:cxnLst/>
              <a:rect r="r" b="b" t="t" l="l"/>
              <a:pathLst>
                <a:path h="567944" w="4484878">
                  <a:moveTo>
                    <a:pt x="0" y="0"/>
                  </a:moveTo>
                  <a:lnTo>
                    <a:pt x="4484878" y="0"/>
                  </a:lnTo>
                  <a:lnTo>
                    <a:pt x="4484878" y="567944"/>
                  </a:lnTo>
                  <a:lnTo>
                    <a:pt x="0" y="5679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0410234" y="2983259"/>
            <a:ext cx="657377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Employee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0791" y="2983259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24%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66702" y="2983259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15%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72602" y="2983259"/>
            <a:ext cx="517474" cy="29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⬇️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268245" y="3371698"/>
            <a:ext cx="3363668" cy="643528"/>
            <a:chOff x="0" y="0"/>
            <a:chExt cx="4484891" cy="8580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484878" cy="858012"/>
            </a:xfrm>
            <a:custGeom>
              <a:avLst/>
              <a:gdLst/>
              <a:ahLst/>
              <a:cxnLst/>
              <a:rect r="r" b="b" t="t" l="l"/>
              <a:pathLst>
                <a:path h="858012" w="4484878">
                  <a:moveTo>
                    <a:pt x="0" y="0"/>
                  </a:moveTo>
                  <a:lnTo>
                    <a:pt x="4484878" y="0"/>
                  </a:lnTo>
                  <a:lnTo>
                    <a:pt x="4484878" y="858012"/>
                  </a:lnTo>
                  <a:lnTo>
                    <a:pt x="0" y="85801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10410234" y="3409207"/>
            <a:ext cx="657377" cy="51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Fixed Costs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60791" y="3409207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7%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66702" y="3409207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10%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72602" y="3409207"/>
            <a:ext cx="517474" cy="29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➡️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268245" y="4015235"/>
            <a:ext cx="3363668" cy="643528"/>
            <a:chOff x="0" y="0"/>
            <a:chExt cx="4484891" cy="85803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484878" cy="858012"/>
            </a:xfrm>
            <a:custGeom>
              <a:avLst/>
              <a:gdLst/>
              <a:ahLst/>
              <a:cxnLst/>
              <a:rect r="r" b="b" t="t" l="l"/>
              <a:pathLst>
                <a:path h="858012" w="4484878">
                  <a:moveTo>
                    <a:pt x="0" y="0"/>
                  </a:moveTo>
                  <a:lnTo>
                    <a:pt x="4484878" y="0"/>
                  </a:lnTo>
                  <a:lnTo>
                    <a:pt x="4484878" y="858012"/>
                  </a:lnTo>
                  <a:lnTo>
                    <a:pt x="0" y="858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10410234" y="4052735"/>
            <a:ext cx="657377" cy="51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EBITDA Margin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360791" y="4052735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5%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166702" y="4052735"/>
            <a:ext cx="512712" cy="28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27%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972602" y="4052735"/>
            <a:ext cx="517474" cy="29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⬆️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58720" y="4770682"/>
            <a:ext cx="3382718" cy="73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Key Insight:</a:t>
            </a:r>
            <a:r>
              <a:rPr lang="en-US" sz="106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Achieved operating leverage; every incremental rupee of revenue contributes 27 paise to EBITDA.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609527" y="452590"/>
            <a:ext cx="5974109" cy="57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BALANCE SHEET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9527" y="1059952"/>
            <a:ext cx="6387103" cy="47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Financial Position Overview (₹ Crores)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9527" y="1953816"/>
            <a:ext cx="3427362" cy="3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Assets Composition - FY25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9527" y="2409234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Total Assets: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₹35,851 Cr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09527" y="2846632"/>
            <a:ext cx="5320903" cy="6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Non-Current Assets (82%):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₹29,540 Cr (Investments in Subsidiaries: ₹24,431 Cr)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9527" y="3467691"/>
            <a:ext cx="5320903" cy="626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Current Assets (18%):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₹6,311 Cr (Cash &amp; Bank: ₹1,799 Cr, Investments: ₹1,442 Cr)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3609527" y="4291012"/>
            <a:ext cx="5320903" cy="5320903"/>
          </a:xfrm>
          <a:custGeom>
            <a:avLst/>
            <a:gdLst/>
            <a:ahLst/>
            <a:cxnLst/>
            <a:rect r="r" b="b" t="t" l="l"/>
            <a:pathLst>
              <a:path h="5320903" w="5320903">
                <a:moveTo>
                  <a:pt x="0" y="0"/>
                </a:moveTo>
                <a:lnTo>
                  <a:pt x="5320903" y="0"/>
                </a:lnTo>
                <a:lnTo>
                  <a:pt x="5320903" y="5320904"/>
                </a:lnTo>
                <a:lnTo>
                  <a:pt x="0" y="532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66799" y="1953816"/>
            <a:ext cx="3203524" cy="3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Equity &amp; Liabilities - FY25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6799" y="2409234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Total: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₹35,851 Cr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6799" y="2846632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Equity (95%):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₹34,115 Cr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66799" y="3187751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Liabilities (5%):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₹1,736 Cr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66799" y="3690195"/>
            <a:ext cx="2625033" cy="3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Key Observations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6799" y="4145604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Debt-Free: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Only ₹173 Cr lease liabilities.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6799" y="4486723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Liquidity Fortress: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₹3,240 Cr in liquid assets.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6799" y="4827832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Strategic Investments: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₹24,431 Cr in Blinkit, Hyperpure, etc.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66799" y="5168951"/>
            <a:ext cx="5320903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187"/>
              </a:lnSpc>
              <a:buFont typeface="Arial"/>
              <a:buChar char="•"/>
            </a:pP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b="true" sz="1375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Capital Efficiency:</a:t>
            </a:r>
            <a:r>
              <a:rPr lang="en-US" sz="1375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Need to improve ROIC on deployed capital.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817296" y="425053"/>
            <a:ext cx="7106241" cy="564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WORKING CAPITAL &amp; CASH 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17296" y="1018584"/>
            <a:ext cx="4590898" cy="45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Cash Conversion Excellence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17296" y="1869872"/>
            <a:ext cx="2714625" cy="34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Working Capital Cycle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7296" y="231591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DSO (Days Sales Outstanding): 5 days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17296" y="264437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DIO (Days Inventory): 0 days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7296" y="297283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DPO (Days Payables): 31 days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7296" y="330130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b="true" sz="1312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CCC (Cash Conversion Cycle): -26 days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7296" y="3722341"/>
            <a:ext cx="5121173" cy="60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Zomato collects from customers 26 days before paying restaurants, creating a natural cash float.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3817296" y="4517527"/>
            <a:ext cx="5121173" cy="5121173"/>
          </a:xfrm>
          <a:custGeom>
            <a:avLst/>
            <a:gdLst/>
            <a:ahLst/>
            <a:cxnLst/>
            <a:rect r="r" b="b" t="t" l="l"/>
            <a:pathLst>
              <a:path h="5121173" w="5121173">
                <a:moveTo>
                  <a:pt x="0" y="0"/>
                </a:moveTo>
                <a:lnTo>
                  <a:pt x="5121174" y="0"/>
                </a:lnTo>
                <a:lnTo>
                  <a:pt x="5121174" y="5121173"/>
                </a:lnTo>
                <a:lnTo>
                  <a:pt x="0" y="5121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58760" y="1869872"/>
            <a:ext cx="3786483" cy="34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Cash Flow Summary (₹ Crores)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53998" y="2398957"/>
            <a:ext cx="5130698" cy="1529210"/>
            <a:chOff x="0" y="0"/>
            <a:chExt cx="6840931" cy="20389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40982" cy="2038985"/>
            </a:xfrm>
            <a:custGeom>
              <a:avLst/>
              <a:gdLst/>
              <a:ahLst/>
              <a:cxnLst/>
              <a:rect r="r" b="b" t="t" l="l"/>
              <a:pathLst>
                <a:path h="2038985" w="6840982">
                  <a:moveTo>
                    <a:pt x="0" y="100711"/>
                  </a:moveTo>
                  <a:cubicBezTo>
                    <a:pt x="0" y="45085"/>
                    <a:pt x="45339" y="0"/>
                    <a:pt x="101092" y="0"/>
                  </a:cubicBezTo>
                  <a:lnTo>
                    <a:pt x="6739890" y="0"/>
                  </a:lnTo>
                  <a:lnTo>
                    <a:pt x="6739890" y="6350"/>
                  </a:lnTo>
                  <a:lnTo>
                    <a:pt x="6739890" y="0"/>
                  </a:lnTo>
                  <a:cubicBezTo>
                    <a:pt x="6795643" y="0"/>
                    <a:pt x="6840982" y="45085"/>
                    <a:pt x="6840982" y="100711"/>
                  </a:cubicBezTo>
                  <a:lnTo>
                    <a:pt x="6834632" y="100711"/>
                  </a:lnTo>
                  <a:lnTo>
                    <a:pt x="6840982" y="100711"/>
                  </a:lnTo>
                  <a:lnTo>
                    <a:pt x="6840982" y="1938274"/>
                  </a:lnTo>
                  <a:lnTo>
                    <a:pt x="6834632" y="1938274"/>
                  </a:lnTo>
                  <a:lnTo>
                    <a:pt x="6840982" y="1938274"/>
                  </a:lnTo>
                  <a:cubicBezTo>
                    <a:pt x="6840982" y="1993900"/>
                    <a:pt x="6795643" y="2038985"/>
                    <a:pt x="6739890" y="2038985"/>
                  </a:cubicBezTo>
                  <a:lnTo>
                    <a:pt x="6739890" y="2032635"/>
                  </a:lnTo>
                  <a:lnTo>
                    <a:pt x="6739890" y="2038985"/>
                  </a:lnTo>
                  <a:lnTo>
                    <a:pt x="101092" y="2038985"/>
                  </a:lnTo>
                  <a:lnTo>
                    <a:pt x="101092" y="2032635"/>
                  </a:lnTo>
                  <a:lnTo>
                    <a:pt x="101092" y="2038985"/>
                  </a:lnTo>
                  <a:cubicBezTo>
                    <a:pt x="45339" y="2038985"/>
                    <a:pt x="0" y="1993900"/>
                    <a:pt x="0" y="1938274"/>
                  </a:cubicBezTo>
                  <a:lnTo>
                    <a:pt x="0" y="100711"/>
                  </a:lnTo>
                  <a:lnTo>
                    <a:pt x="6350" y="100711"/>
                  </a:lnTo>
                  <a:lnTo>
                    <a:pt x="0" y="100711"/>
                  </a:lnTo>
                  <a:moveTo>
                    <a:pt x="12700" y="100711"/>
                  </a:moveTo>
                  <a:lnTo>
                    <a:pt x="12700" y="1938274"/>
                  </a:lnTo>
                  <a:lnTo>
                    <a:pt x="6350" y="1938274"/>
                  </a:lnTo>
                  <a:lnTo>
                    <a:pt x="12700" y="1938274"/>
                  </a:lnTo>
                  <a:cubicBezTo>
                    <a:pt x="12700" y="1986788"/>
                    <a:pt x="52197" y="2026285"/>
                    <a:pt x="101092" y="2026285"/>
                  </a:cubicBezTo>
                  <a:lnTo>
                    <a:pt x="6739890" y="2026285"/>
                  </a:lnTo>
                  <a:cubicBezTo>
                    <a:pt x="6788785" y="2026285"/>
                    <a:pt x="6828282" y="1986915"/>
                    <a:pt x="6828282" y="1938274"/>
                  </a:cubicBezTo>
                  <a:lnTo>
                    <a:pt x="6828282" y="100711"/>
                  </a:lnTo>
                  <a:cubicBezTo>
                    <a:pt x="6828282" y="52197"/>
                    <a:pt x="6788785" y="12700"/>
                    <a:pt x="6739890" y="12700"/>
                  </a:cubicBezTo>
                  <a:lnTo>
                    <a:pt x="101092" y="12700"/>
                  </a:lnTo>
                  <a:lnTo>
                    <a:pt x="101092" y="6350"/>
                  </a:lnTo>
                  <a:lnTo>
                    <a:pt x="101092" y="12700"/>
                  </a:lnTo>
                  <a:cubicBezTo>
                    <a:pt x="52197" y="12700"/>
                    <a:pt x="12700" y="52070"/>
                    <a:pt x="12700" y="100711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368285" y="2413244"/>
            <a:ext cx="5102123" cy="500215"/>
            <a:chOff x="0" y="0"/>
            <a:chExt cx="6802831" cy="6669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02882" cy="667004"/>
            </a:xfrm>
            <a:custGeom>
              <a:avLst/>
              <a:gdLst/>
              <a:ahLst/>
              <a:cxnLst/>
              <a:rect r="r" b="b" t="t" l="l"/>
              <a:pathLst>
                <a:path h="667004" w="6802882">
                  <a:moveTo>
                    <a:pt x="0" y="0"/>
                  </a:moveTo>
                  <a:lnTo>
                    <a:pt x="6802882" y="0"/>
                  </a:lnTo>
                  <a:lnTo>
                    <a:pt x="6802882" y="667004"/>
                  </a:lnTo>
                  <a:lnTo>
                    <a:pt x="0" y="66700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536906" y="2457155"/>
            <a:ext cx="934041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Operating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17123" y="2457155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224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92578" y="2457155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1,614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68042" y="2457155"/>
            <a:ext cx="934041" cy="34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✅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Strong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68285" y="2913459"/>
            <a:ext cx="5102123" cy="500215"/>
            <a:chOff x="0" y="0"/>
            <a:chExt cx="6802831" cy="6669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802882" cy="667004"/>
            </a:xfrm>
            <a:custGeom>
              <a:avLst/>
              <a:gdLst/>
              <a:ahLst/>
              <a:cxnLst/>
              <a:rect r="r" b="b" t="t" l="l"/>
              <a:pathLst>
                <a:path h="667004" w="6802882">
                  <a:moveTo>
                    <a:pt x="0" y="0"/>
                  </a:moveTo>
                  <a:lnTo>
                    <a:pt x="6802882" y="0"/>
                  </a:lnTo>
                  <a:lnTo>
                    <a:pt x="6802882" y="667004"/>
                  </a:lnTo>
                  <a:lnTo>
                    <a:pt x="0" y="6670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536906" y="2957360"/>
            <a:ext cx="934041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Investing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17123" y="2957360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(382)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92578" y="2957360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(9,752)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68042" y="2957360"/>
            <a:ext cx="934041" cy="34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🔄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Growth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368285" y="3413674"/>
            <a:ext cx="5102123" cy="500215"/>
            <a:chOff x="0" y="0"/>
            <a:chExt cx="6802831" cy="6669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02882" cy="667004"/>
            </a:xfrm>
            <a:custGeom>
              <a:avLst/>
              <a:gdLst/>
              <a:ahLst/>
              <a:cxnLst/>
              <a:rect r="r" b="b" t="t" l="l"/>
              <a:pathLst>
                <a:path h="667004" w="6802882">
                  <a:moveTo>
                    <a:pt x="0" y="0"/>
                  </a:moveTo>
                  <a:lnTo>
                    <a:pt x="6802882" y="0"/>
                  </a:lnTo>
                  <a:lnTo>
                    <a:pt x="6802882" y="667004"/>
                  </a:lnTo>
                  <a:lnTo>
                    <a:pt x="0" y="66700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536906" y="3457575"/>
            <a:ext cx="934041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Financing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17123" y="3457575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(14)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092578" y="3457575"/>
            <a:ext cx="929278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8,388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68042" y="3457575"/>
            <a:ext cx="934041" cy="34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💰</a:t>
            </a: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 QIP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58760" y="4084291"/>
            <a:ext cx="2526354" cy="34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FY25 Highlights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58760" y="453032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QIP Fundraise: ₹8,501 Cr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58760" y="485878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Subsidiary Investments: ₹5,442 Cr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58760" y="5187258"/>
            <a:ext cx="5121173" cy="33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Free Cash Flow: Turned positive.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97518" y="664369"/>
            <a:ext cx="7716288" cy="53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RATIO ANALYSIS &amp; FINANCIAL HEALTH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7518" y="1239593"/>
            <a:ext cx="4112123" cy="4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Comprehensive Scorecard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87993" y="1900533"/>
            <a:ext cx="10170023" cy="1687411"/>
            <a:chOff x="0" y="0"/>
            <a:chExt cx="13560031" cy="2249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13534644" cy="2224532"/>
            </a:xfrm>
            <a:custGeom>
              <a:avLst/>
              <a:gdLst/>
              <a:ahLst/>
              <a:cxnLst/>
              <a:rect r="r" b="b" t="t" l="l"/>
              <a:pathLst>
                <a:path h="2224532" w="13534644">
                  <a:moveTo>
                    <a:pt x="0" y="121920"/>
                  </a:moveTo>
                  <a:cubicBezTo>
                    <a:pt x="0" y="54610"/>
                    <a:pt x="55118" y="0"/>
                    <a:pt x="123063" y="0"/>
                  </a:cubicBezTo>
                  <a:lnTo>
                    <a:pt x="13411581" y="0"/>
                  </a:lnTo>
                  <a:cubicBezTo>
                    <a:pt x="13479526" y="0"/>
                    <a:pt x="13534644" y="54610"/>
                    <a:pt x="13534644" y="121920"/>
                  </a:cubicBezTo>
                  <a:lnTo>
                    <a:pt x="13534644" y="2102612"/>
                  </a:lnTo>
                  <a:cubicBezTo>
                    <a:pt x="13534644" y="2169922"/>
                    <a:pt x="13479526" y="2224532"/>
                    <a:pt x="13411581" y="2224532"/>
                  </a:cubicBezTo>
                  <a:lnTo>
                    <a:pt x="123063" y="2224532"/>
                  </a:lnTo>
                  <a:cubicBezTo>
                    <a:pt x="55118" y="2224532"/>
                    <a:pt x="0" y="2169922"/>
                    <a:pt x="0" y="2102612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560044" cy="2249932"/>
            </a:xfrm>
            <a:custGeom>
              <a:avLst/>
              <a:gdLst/>
              <a:ahLst/>
              <a:cxnLst/>
              <a:rect r="r" b="b" t="t" l="l"/>
              <a:pathLst>
                <a:path h="2249932" w="13560044">
                  <a:moveTo>
                    <a:pt x="0" y="134620"/>
                  </a:moveTo>
                  <a:cubicBezTo>
                    <a:pt x="0" y="60198"/>
                    <a:pt x="60960" y="0"/>
                    <a:pt x="135763" y="0"/>
                  </a:cubicBezTo>
                  <a:lnTo>
                    <a:pt x="13424281" y="0"/>
                  </a:lnTo>
                  <a:lnTo>
                    <a:pt x="13424281" y="12700"/>
                  </a:lnTo>
                  <a:lnTo>
                    <a:pt x="13424281" y="0"/>
                  </a:lnTo>
                  <a:cubicBezTo>
                    <a:pt x="13499212" y="0"/>
                    <a:pt x="13560044" y="60198"/>
                    <a:pt x="13560044" y="134620"/>
                  </a:cubicBezTo>
                  <a:lnTo>
                    <a:pt x="13547344" y="134620"/>
                  </a:lnTo>
                  <a:lnTo>
                    <a:pt x="13560044" y="134620"/>
                  </a:lnTo>
                  <a:lnTo>
                    <a:pt x="13560044" y="2115312"/>
                  </a:lnTo>
                  <a:lnTo>
                    <a:pt x="13547344" y="2115312"/>
                  </a:lnTo>
                  <a:lnTo>
                    <a:pt x="13560044" y="2115312"/>
                  </a:lnTo>
                  <a:cubicBezTo>
                    <a:pt x="13560044" y="2189734"/>
                    <a:pt x="13499085" y="2249932"/>
                    <a:pt x="13424281" y="2249932"/>
                  </a:cubicBezTo>
                  <a:lnTo>
                    <a:pt x="13424281" y="2237232"/>
                  </a:lnTo>
                  <a:lnTo>
                    <a:pt x="13424281" y="2249932"/>
                  </a:lnTo>
                  <a:lnTo>
                    <a:pt x="135763" y="2249932"/>
                  </a:lnTo>
                  <a:lnTo>
                    <a:pt x="135763" y="2237232"/>
                  </a:lnTo>
                  <a:lnTo>
                    <a:pt x="135763" y="2249932"/>
                  </a:lnTo>
                  <a:cubicBezTo>
                    <a:pt x="60960" y="2249932"/>
                    <a:pt x="0" y="2189734"/>
                    <a:pt x="0" y="2115312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15312"/>
                  </a:lnTo>
                  <a:lnTo>
                    <a:pt x="12700" y="2115312"/>
                  </a:lnTo>
                  <a:lnTo>
                    <a:pt x="25400" y="2115312"/>
                  </a:lnTo>
                  <a:cubicBezTo>
                    <a:pt x="25400" y="2175510"/>
                    <a:pt x="74676" y="2224532"/>
                    <a:pt x="135763" y="2224532"/>
                  </a:cubicBezTo>
                  <a:lnTo>
                    <a:pt x="13424281" y="2224532"/>
                  </a:lnTo>
                  <a:cubicBezTo>
                    <a:pt x="13485369" y="2224532"/>
                    <a:pt x="13534644" y="2175510"/>
                    <a:pt x="13534644" y="2115312"/>
                  </a:cubicBezTo>
                  <a:lnTo>
                    <a:pt x="13534644" y="134620"/>
                  </a:lnTo>
                  <a:cubicBezTo>
                    <a:pt x="13534644" y="74422"/>
                    <a:pt x="13485369" y="25400"/>
                    <a:pt x="13424281" y="25400"/>
                  </a:cubicBezTo>
                  <a:lnTo>
                    <a:pt x="135763" y="25400"/>
                  </a:lnTo>
                  <a:lnTo>
                    <a:pt x="135763" y="12700"/>
                  </a:lnTo>
                  <a:lnTo>
                    <a:pt x="135763" y="25400"/>
                  </a:lnTo>
                  <a:cubicBezTo>
                    <a:pt x="74676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478468" y="1910058"/>
            <a:ext cx="76200" cy="1668361"/>
            <a:chOff x="0" y="0"/>
            <a:chExt cx="101600" cy="22244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600" cy="2224532"/>
            </a:xfrm>
            <a:custGeom>
              <a:avLst/>
              <a:gdLst/>
              <a:ahLst/>
              <a:cxnLst/>
              <a:rect r="r" b="b" t="t" l="l"/>
              <a:pathLst>
                <a:path h="2224532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173732"/>
                  </a:lnTo>
                  <a:cubicBezTo>
                    <a:pt x="101600" y="2201799"/>
                    <a:pt x="78867" y="2224532"/>
                    <a:pt x="50800" y="2224532"/>
                  </a:cubicBezTo>
                  <a:cubicBezTo>
                    <a:pt x="22733" y="2224532"/>
                    <a:pt x="0" y="2201799"/>
                    <a:pt x="0" y="217373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7734148" y="2070497"/>
            <a:ext cx="2777128" cy="26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Liquidity Ratios  EXCELLENT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34148" y="2369934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Current Ratio: 4.12 (&gt;1.5)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4148" y="2722807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Quick Ratio: 4.12 (&gt;1.0)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34148" y="3075680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Cash Ratio: 2.12 (&gt;0.5)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87993" y="3729333"/>
            <a:ext cx="10170023" cy="1687411"/>
            <a:chOff x="0" y="0"/>
            <a:chExt cx="13560031" cy="22498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2700" y="12700"/>
              <a:ext cx="13534644" cy="2224532"/>
            </a:xfrm>
            <a:custGeom>
              <a:avLst/>
              <a:gdLst/>
              <a:ahLst/>
              <a:cxnLst/>
              <a:rect r="r" b="b" t="t" l="l"/>
              <a:pathLst>
                <a:path h="2224532" w="13534644">
                  <a:moveTo>
                    <a:pt x="0" y="121920"/>
                  </a:moveTo>
                  <a:cubicBezTo>
                    <a:pt x="0" y="54610"/>
                    <a:pt x="55118" y="0"/>
                    <a:pt x="123063" y="0"/>
                  </a:cubicBezTo>
                  <a:lnTo>
                    <a:pt x="13411581" y="0"/>
                  </a:lnTo>
                  <a:cubicBezTo>
                    <a:pt x="13479526" y="0"/>
                    <a:pt x="13534644" y="54610"/>
                    <a:pt x="13534644" y="121920"/>
                  </a:cubicBezTo>
                  <a:lnTo>
                    <a:pt x="13534644" y="2102612"/>
                  </a:lnTo>
                  <a:cubicBezTo>
                    <a:pt x="13534644" y="2169922"/>
                    <a:pt x="13479526" y="2224532"/>
                    <a:pt x="13411581" y="2224532"/>
                  </a:cubicBezTo>
                  <a:lnTo>
                    <a:pt x="123063" y="2224532"/>
                  </a:lnTo>
                  <a:cubicBezTo>
                    <a:pt x="55118" y="2224532"/>
                    <a:pt x="0" y="2169922"/>
                    <a:pt x="0" y="2102612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560044" cy="2249932"/>
            </a:xfrm>
            <a:custGeom>
              <a:avLst/>
              <a:gdLst/>
              <a:ahLst/>
              <a:cxnLst/>
              <a:rect r="r" b="b" t="t" l="l"/>
              <a:pathLst>
                <a:path h="2249932" w="13560044">
                  <a:moveTo>
                    <a:pt x="0" y="134620"/>
                  </a:moveTo>
                  <a:cubicBezTo>
                    <a:pt x="0" y="60198"/>
                    <a:pt x="60960" y="0"/>
                    <a:pt x="135763" y="0"/>
                  </a:cubicBezTo>
                  <a:lnTo>
                    <a:pt x="13424281" y="0"/>
                  </a:lnTo>
                  <a:lnTo>
                    <a:pt x="13424281" y="12700"/>
                  </a:lnTo>
                  <a:lnTo>
                    <a:pt x="13424281" y="0"/>
                  </a:lnTo>
                  <a:cubicBezTo>
                    <a:pt x="13499212" y="0"/>
                    <a:pt x="13560044" y="60198"/>
                    <a:pt x="13560044" y="134620"/>
                  </a:cubicBezTo>
                  <a:lnTo>
                    <a:pt x="13547344" y="134620"/>
                  </a:lnTo>
                  <a:lnTo>
                    <a:pt x="13560044" y="134620"/>
                  </a:lnTo>
                  <a:lnTo>
                    <a:pt x="13560044" y="2115312"/>
                  </a:lnTo>
                  <a:lnTo>
                    <a:pt x="13547344" y="2115312"/>
                  </a:lnTo>
                  <a:lnTo>
                    <a:pt x="13560044" y="2115312"/>
                  </a:lnTo>
                  <a:cubicBezTo>
                    <a:pt x="13560044" y="2189734"/>
                    <a:pt x="13499085" y="2249932"/>
                    <a:pt x="13424281" y="2249932"/>
                  </a:cubicBezTo>
                  <a:lnTo>
                    <a:pt x="13424281" y="2237232"/>
                  </a:lnTo>
                  <a:lnTo>
                    <a:pt x="13424281" y="2249932"/>
                  </a:lnTo>
                  <a:lnTo>
                    <a:pt x="135763" y="2249932"/>
                  </a:lnTo>
                  <a:lnTo>
                    <a:pt x="135763" y="2237232"/>
                  </a:lnTo>
                  <a:lnTo>
                    <a:pt x="135763" y="2249932"/>
                  </a:lnTo>
                  <a:cubicBezTo>
                    <a:pt x="60960" y="2249932"/>
                    <a:pt x="0" y="2189734"/>
                    <a:pt x="0" y="2115312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15312"/>
                  </a:lnTo>
                  <a:lnTo>
                    <a:pt x="12700" y="2115312"/>
                  </a:lnTo>
                  <a:lnTo>
                    <a:pt x="25400" y="2115312"/>
                  </a:lnTo>
                  <a:cubicBezTo>
                    <a:pt x="25400" y="2175510"/>
                    <a:pt x="74676" y="2224532"/>
                    <a:pt x="135763" y="2224532"/>
                  </a:cubicBezTo>
                  <a:lnTo>
                    <a:pt x="13424281" y="2224532"/>
                  </a:lnTo>
                  <a:cubicBezTo>
                    <a:pt x="13485369" y="2224532"/>
                    <a:pt x="13534644" y="2175510"/>
                    <a:pt x="13534644" y="2115312"/>
                  </a:cubicBezTo>
                  <a:lnTo>
                    <a:pt x="13534644" y="134620"/>
                  </a:lnTo>
                  <a:cubicBezTo>
                    <a:pt x="13534644" y="74422"/>
                    <a:pt x="13485369" y="25400"/>
                    <a:pt x="13424281" y="25400"/>
                  </a:cubicBezTo>
                  <a:lnTo>
                    <a:pt x="135763" y="25400"/>
                  </a:lnTo>
                  <a:lnTo>
                    <a:pt x="135763" y="12700"/>
                  </a:lnTo>
                  <a:lnTo>
                    <a:pt x="135763" y="25400"/>
                  </a:lnTo>
                  <a:cubicBezTo>
                    <a:pt x="74676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478468" y="3738858"/>
            <a:ext cx="76200" cy="1668361"/>
            <a:chOff x="0" y="0"/>
            <a:chExt cx="101600" cy="222448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600" cy="2224532"/>
            </a:xfrm>
            <a:custGeom>
              <a:avLst/>
              <a:gdLst/>
              <a:ahLst/>
              <a:cxnLst/>
              <a:rect r="r" b="b" t="t" l="l"/>
              <a:pathLst>
                <a:path h="2224532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173732"/>
                  </a:lnTo>
                  <a:cubicBezTo>
                    <a:pt x="101600" y="2201799"/>
                    <a:pt x="78867" y="2224532"/>
                    <a:pt x="50800" y="2224532"/>
                  </a:cubicBezTo>
                  <a:cubicBezTo>
                    <a:pt x="22733" y="2224532"/>
                    <a:pt x="0" y="2201799"/>
                    <a:pt x="0" y="217373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7734148" y="3899297"/>
            <a:ext cx="2761802" cy="26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Profitability Ratios  STRONG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34148" y="4198734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EBITDA Margin: 26.7% (Target 20%+)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34148" y="4551607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Net Margin: 22.7% (Target 15%+)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34148" y="4904480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ROE: 6.1% (Target 15%+)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487993" y="5558133"/>
            <a:ext cx="10170023" cy="1334538"/>
            <a:chOff x="0" y="0"/>
            <a:chExt cx="13560031" cy="17793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13534644" cy="1753997"/>
            </a:xfrm>
            <a:custGeom>
              <a:avLst/>
              <a:gdLst/>
              <a:ahLst/>
              <a:cxnLst/>
              <a:rect r="r" b="b" t="t" l="l"/>
              <a:pathLst>
                <a:path h="1753997" w="13534644">
                  <a:moveTo>
                    <a:pt x="0" y="121920"/>
                  </a:moveTo>
                  <a:cubicBezTo>
                    <a:pt x="0" y="54610"/>
                    <a:pt x="55245" y="0"/>
                    <a:pt x="123444" y="0"/>
                  </a:cubicBezTo>
                  <a:lnTo>
                    <a:pt x="13411200" y="0"/>
                  </a:lnTo>
                  <a:cubicBezTo>
                    <a:pt x="13479399" y="0"/>
                    <a:pt x="13534644" y="54610"/>
                    <a:pt x="13534644" y="121920"/>
                  </a:cubicBezTo>
                  <a:lnTo>
                    <a:pt x="13534644" y="1632077"/>
                  </a:lnTo>
                  <a:cubicBezTo>
                    <a:pt x="13534644" y="1699387"/>
                    <a:pt x="13479399" y="1753997"/>
                    <a:pt x="13411200" y="1753997"/>
                  </a:cubicBezTo>
                  <a:lnTo>
                    <a:pt x="123444" y="1753997"/>
                  </a:lnTo>
                  <a:cubicBezTo>
                    <a:pt x="55245" y="1753997"/>
                    <a:pt x="0" y="1699387"/>
                    <a:pt x="0" y="1632077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560044" cy="1779397"/>
            </a:xfrm>
            <a:custGeom>
              <a:avLst/>
              <a:gdLst/>
              <a:ahLst/>
              <a:cxnLst/>
              <a:rect r="r" b="b" t="t" l="l"/>
              <a:pathLst>
                <a:path h="1779397" w="13560044">
                  <a:moveTo>
                    <a:pt x="0" y="134620"/>
                  </a:moveTo>
                  <a:cubicBezTo>
                    <a:pt x="0" y="60071"/>
                    <a:pt x="61087" y="0"/>
                    <a:pt x="136144" y="0"/>
                  </a:cubicBezTo>
                  <a:lnTo>
                    <a:pt x="13423900" y="0"/>
                  </a:lnTo>
                  <a:lnTo>
                    <a:pt x="13423900" y="12700"/>
                  </a:lnTo>
                  <a:lnTo>
                    <a:pt x="13423900" y="0"/>
                  </a:lnTo>
                  <a:cubicBezTo>
                    <a:pt x="13498957" y="0"/>
                    <a:pt x="13560044" y="60071"/>
                    <a:pt x="13560044" y="134620"/>
                  </a:cubicBezTo>
                  <a:lnTo>
                    <a:pt x="13547344" y="134620"/>
                  </a:lnTo>
                  <a:lnTo>
                    <a:pt x="13560044" y="134620"/>
                  </a:lnTo>
                  <a:lnTo>
                    <a:pt x="13560044" y="1644777"/>
                  </a:lnTo>
                  <a:lnTo>
                    <a:pt x="13547344" y="1644777"/>
                  </a:lnTo>
                  <a:lnTo>
                    <a:pt x="13560044" y="1644777"/>
                  </a:lnTo>
                  <a:cubicBezTo>
                    <a:pt x="13560044" y="1719326"/>
                    <a:pt x="13498957" y="1779397"/>
                    <a:pt x="13423900" y="1779397"/>
                  </a:cubicBezTo>
                  <a:lnTo>
                    <a:pt x="13423900" y="1766697"/>
                  </a:lnTo>
                  <a:lnTo>
                    <a:pt x="13423900" y="1779397"/>
                  </a:lnTo>
                  <a:lnTo>
                    <a:pt x="136144" y="1779397"/>
                  </a:lnTo>
                  <a:lnTo>
                    <a:pt x="136144" y="1766697"/>
                  </a:lnTo>
                  <a:lnTo>
                    <a:pt x="136144" y="1779397"/>
                  </a:lnTo>
                  <a:cubicBezTo>
                    <a:pt x="61087" y="1779397"/>
                    <a:pt x="0" y="1719326"/>
                    <a:pt x="0" y="1644777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644777"/>
                  </a:lnTo>
                  <a:lnTo>
                    <a:pt x="12700" y="1644777"/>
                  </a:lnTo>
                  <a:lnTo>
                    <a:pt x="25400" y="1644777"/>
                  </a:lnTo>
                  <a:cubicBezTo>
                    <a:pt x="25400" y="1704975"/>
                    <a:pt x="74803" y="1753997"/>
                    <a:pt x="136144" y="1753997"/>
                  </a:cubicBezTo>
                  <a:lnTo>
                    <a:pt x="13423900" y="1753997"/>
                  </a:lnTo>
                  <a:cubicBezTo>
                    <a:pt x="13485240" y="1753997"/>
                    <a:pt x="13534644" y="1704975"/>
                    <a:pt x="13534644" y="1644777"/>
                  </a:cubicBezTo>
                  <a:lnTo>
                    <a:pt x="13534644" y="134620"/>
                  </a:lnTo>
                  <a:cubicBezTo>
                    <a:pt x="13534644" y="74422"/>
                    <a:pt x="13485240" y="25400"/>
                    <a:pt x="13423900" y="25400"/>
                  </a:cubicBezTo>
                  <a:lnTo>
                    <a:pt x="136144" y="25400"/>
                  </a:lnTo>
                  <a:lnTo>
                    <a:pt x="136144" y="12700"/>
                  </a:lnTo>
                  <a:lnTo>
                    <a:pt x="136144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7478468" y="5567658"/>
            <a:ext cx="76200" cy="1315488"/>
            <a:chOff x="0" y="0"/>
            <a:chExt cx="101600" cy="175398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1600" cy="1753997"/>
            </a:xfrm>
            <a:custGeom>
              <a:avLst/>
              <a:gdLst/>
              <a:ahLst/>
              <a:cxnLst/>
              <a:rect r="r" b="b" t="t" l="l"/>
              <a:pathLst>
                <a:path h="1753997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703197"/>
                  </a:lnTo>
                  <a:cubicBezTo>
                    <a:pt x="101600" y="1731264"/>
                    <a:pt x="78867" y="1753997"/>
                    <a:pt x="50800" y="1753997"/>
                  </a:cubicBezTo>
                  <a:cubicBezTo>
                    <a:pt x="22733" y="1753997"/>
                    <a:pt x="0" y="1731264"/>
                    <a:pt x="0" y="170319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7734148" y="5728097"/>
            <a:ext cx="3219602" cy="26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Leverage Ratios  CONSERVATIVE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34148" y="6027534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Debt/Equity: 0.005 (&lt;1.0)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34148" y="6380407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Interest Coverage: 137x (&gt;3.0)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487993" y="7034060"/>
            <a:ext cx="10170023" cy="1687411"/>
            <a:chOff x="0" y="0"/>
            <a:chExt cx="13560031" cy="224988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13534644" cy="2224532"/>
            </a:xfrm>
            <a:custGeom>
              <a:avLst/>
              <a:gdLst/>
              <a:ahLst/>
              <a:cxnLst/>
              <a:rect r="r" b="b" t="t" l="l"/>
              <a:pathLst>
                <a:path h="2224532" w="13534644">
                  <a:moveTo>
                    <a:pt x="0" y="121920"/>
                  </a:moveTo>
                  <a:cubicBezTo>
                    <a:pt x="0" y="54610"/>
                    <a:pt x="55118" y="0"/>
                    <a:pt x="123063" y="0"/>
                  </a:cubicBezTo>
                  <a:lnTo>
                    <a:pt x="13411581" y="0"/>
                  </a:lnTo>
                  <a:cubicBezTo>
                    <a:pt x="13479526" y="0"/>
                    <a:pt x="13534644" y="54610"/>
                    <a:pt x="13534644" y="121920"/>
                  </a:cubicBezTo>
                  <a:lnTo>
                    <a:pt x="13534644" y="2102612"/>
                  </a:lnTo>
                  <a:cubicBezTo>
                    <a:pt x="13534644" y="2169922"/>
                    <a:pt x="13479526" y="2224532"/>
                    <a:pt x="13411581" y="2224532"/>
                  </a:cubicBezTo>
                  <a:lnTo>
                    <a:pt x="123063" y="2224532"/>
                  </a:lnTo>
                  <a:cubicBezTo>
                    <a:pt x="55118" y="2224532"/>
                    <a:pt x="0" y="2169922"/>
                    <a:pt x="0" y="2102612"/>
                  </a:cubicBez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560044" cy="2249932"/>
            </a:xfrm>
            <a:custGeom>
              <a:avLst/>
              <a:gdLst/>
              <a:ahLst/>
              <a:cxnLst/>
              <a:rect r="r" b="b" t="t" l="l"/>
              <a:pathLst>
                <a:path h="2249932" w="13560044">
                  <a:moveTo>
                    <a:pt x="0" y="134620"/>
                  </a:moveTo>
                  <a:cubicBezTo>
                    <a:pt x="0" y="60198"/>
                    <a:pt x="60960" y="0"/>
                    <a:pt x="135763" y="0"/>
                  </a:cubicBezTo>
                  <a:lnTo>
                    <a:pt x="13424281" y="0"/>
                  </a:lnTo>
                  <a:lnTo>
                    <a:pt x="13424281" y="12700"/>
                  </a:lnTo>
                  <a:lnTo>
                    <a:pt x="13424281" y="0"/>
                  </a:lnTo>
                  <a:cubicBezTo>
                    <a:pt x="13499212" y="0"/>
                    <a:pt x="13560044" y="60198"/>
                    <a:pt x="13560044" y="134620"/>
                  </a:cubicBezTo>
                  <a:lnTo>
                    <a:pt x="13547344" y="134620"/>
                  </a:lnTo>
                  <a:lnTo>
                    <a:pt x="13560044" y="134620"/>
                  </a:lnTo>
                  <a:lnTo>
                    <a:pt x="13560044" y="2115312"/>
                  </a:lnTo>
                  <a:lnTo>
                    <a:pt x="13547344" y="2115312"/>
                  </a:lnTo>
                  <a:lnTo>
                    <a:pt x="13560044" y="2115312"/>
                  </a:lnTo>
                  <a:cubicBezTo>
                    <a:pt x="13560044" y="2189734"/>
                    <a:pt x="13499085" y="2249932"/>
                    <a:pt x="13424281" y="2249932"/>
                  </a:cubicBezTo>
                  <a:lnTo>
                    <a:pt x="13424281" y="2237232"/>
                  </a:lnTo>
                  <a:lnTo>
                    <a:pt x="13424281" y="2249932"/>
                  </a:lnTo>
                  <a:lnTo>
                    <a:pt x="135763" y="2249932"/>
                  </a:lnTo>
                  <a:lnTo>
                    <a:pt x="135763" y="2237232"/>
                  </a:lnTo>
                  <a:lnTo>
                    <a:pt x="135763" y="2249932"/>
                  </a:lnTo>
                  <a:cubicBezTo>
                    <a:pt x="60960" y="2249932"/>
                    <a:pt x="0" y="2189734"/>
                    <a:pt x="0" y="2115312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115312"/>
                  </a:lnTo>
                  <a:lnTo>
                    <a:pt x="12700" y="2115312"/>
                  </a:lnTo>
                  <a:lnTo>
                    <a:pt x="25400" y="2115312"/>
                  </a:lnTo>
                  <a:cubicBezTo>
                    <a:pt x="25400" y="2175510"/>
                    <a:pt x="74676" y="2224532"/>
                    <a:pt x="135763" y="2224532"/>
                  </a:cubicBezTo>
                  <a:lnTo>
                    <a:pt x="13424281" y="2224532"/>
                  </a:lnTo>
                  <a:cubicBezTo>
                    <a:pt x="13485369" y="2224532"/>
                    <a:pt x="13534644" y="2175510"/>
                    <a:pt x="13534644" y="2115312"/>
                  </a:cubicBezTo>
                  <a:lnTo>
                    <a:pt x="13534644" y="134620"/>
                  </a:lnTo>
                  <a:cubicBezTo>
                    <a:pt x="13534644" y="74422"/>
                    <a:pt x="13485369" y="25400"/>
                    <a:pt x="13424281" y="25400"/>
                  </a:cubicBezTo>
                  <a:lnTo>
                    <a:pt x="135763" y="25400"/>
                  </a:lnTo>
                  <a:lnTo>
                    <a:pt x="135763" y="12700"/>
                  </a:lnTo>
                  <a:lnTo>
                    <a:pt x="135763" y="25400"/>
                  </a:lnTo>
                  <a:cubicBezTo>
                    <a:pt x="74676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7478468" y="7043585"/>
            <a:ext cx="76200" cy="1668361"/>
            <a:chOff x="0" y="0"/>
            <a:chExt cx="101600" cy="222448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1600" cy="2224532"/>
            </a:xfrm>
            <a:custGeom>
              <a:avLst/>
              <a:gdLst/>
              <a:ahLst/>
              <a:cxnLst/>
              <a:rect r="r" b="b" t="t" l="l"/>
              <a:pathLst>
                <a:path h="2224532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173732"/>
                  </a:lnTo>
                  <a:cubicBezTo>
                    <a:pt x="101600" y="2201799"/>
                    <a:pt x="78867" y="2224532"/>
                    <a:pt x="50800" y="2224532"/>
                  </a:cubicBezTo>
                  <a:cubicBezTo>
                    <a:pt x="22733" y="2224532"/>
                    <a:pt x="0" y="2201799"/>
                    <a:pt x="0" y="217373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9" id="39"/>
          <p:cNvSpPr txBox="true"/>
          <p:nvPr/>
        </p:nvSpPr>
        <p:spPr>
          <a:xfrm rot="0">
            <a:off x="7734148" y="7204024"/>
            <a:ext cx="2898877" cy="26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8F8F8F"/>
                </a:solidFill>
                <a:latin typeface="Arimo Bold"/>
                <a:ea typeface="Arimo Bold"/>
                <a:cs typeface="Arimo Bold"/>
                <a:sym typeface="Arimo Bold"/>
              </a:rPr>
              <a:t>Efficiency Ratios  IMPROVING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34148" y="7503471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Asset Turnover: 0.28x (Low, investment phase)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34148" y="7856334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Receivables Days: 5 days (Excellent)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34148" y="8209207"/>
            <a:ext cx="9734845" cy="323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249">
                <a:solidFill>
                  <a:srgbClr val="8F8F8F"/>
                </a:solidFill>
                <a:latin typeface="Arimo"/>
                <a:ea typeface="Arimo"/>
                <a:cs typeface="Arimo"/>
                <a:sym typeface="Arimo"/>
              </a:rPr>
              <a:t>Payables Days: 31 days (Balanced)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497518" y="8892483"/>
            <a:ext cx="10150973" cy="691906"/>
            <a:chOff x="0" y="0"/>
            <a:chExt cx="13534631" cy="92254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534644" cy="922528"/>
            </a:xfrm>
            <a:custGeom>
              <a:avLst/>
              <a:gdLst/>
              <a:ahLst/>
              <a:cxnLst/>
              <a:rect r="r" b="b" t="t" l="l"/>
              <a:pathLst>
                <a:path h="922528" w="13534644">
                  <a:moveTo>
                    <a:pt x="0" y="89916"/>
                  </a:moveTo>
                  <a:cubicBezTo>
                    <a:pt x="0" y="40259"/>
                    <a:pt x="40259" y="0"/>
                    <a:pt x="89916" y="0"/>
                  </a:cubicBezTo>
                  <a:lnTo>
                    <a:pt x="13444728" y="0"/>
                  </a:lnTo>
                  <a:cubicBezTo>
                    <a:pt x="13494386" y="0"/>
                    <a:pt x="13534644" y="40259"/>
                    <a:pt x="13534644" y="89916"/>
                  </a:cubicBezTo>
                  <a:lnTo>
                    <a:pt x="13534644" y="832612"/>
                  </a:lnTo>
                  <a:cubicBezTo>
                    <a:pt x="13534644" y="882269"/>
                    <a:pt x="13494386" y="922528"/>
                    <a:pt x="13444728" y="922528"/>
                  </a:cubicBezTo>
                  <a:lnTo>
                    <a:pt x="89916" y="922528"/>
                  </a:lnTo>
                  <a:cubicBezTo>
                    <a:pt x="40259" y="922528"/>
                    <a:pt x="0" y="882269"/>
                    <a:pt x="0" y="832612"/>
                  </a:cubicBezTo>
                  <a:close/>
                </a:path>
              </a:pathLst>
            </a:custGeom>
            <a:solidFill>
              <a:srgbClr val="262626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7657948" y="9117511"/>
            <a:ext cx="250622" cy="200473"/>
          </a:xfrm>
          <a:custGeom>
            <a:avLst/>
            <a:gdLst/>
            <a:ahLst/>
            <a:cxnLst/>
            <a:rect r="r" b="b" t="t" l="l"/>
            <a:pathLst>
              <a:path h="200473" w="250622">
                <a:moveTo>
                  <a:pt x="0" y="0"/>
                </a:moveTo>
                <a:lnTo>
                  <a:pt x="250621" y="0"/>
                </a:lnTo>
                <a:lnTo>
                  <a:pt x="250621" y="200473"/>
                </a:lnTo>
                <a:lnTo>
                  <a:pt x="0" y="200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9" r="0" b="-484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8069018" y="9073906"/>
            <a:ext cx="2976858" cy="26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Overall Financial Health: 8.5/10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616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0744200" y="0"/>
            <a:ext cx="7543800" cy="10287000"/>
          </a:xfrm>
          <a:custGeom>
            <a:avLst/>
            <a:gdLst/>
            <a:ahLst/>
            <a:cxnLst/>
            <a:rect r="r" b="b" t="t" l="l"/>
            <a:pathLst>
              <a:path h="10287000" w="7543800">
                <a:moveTo>
                  <a:pt x="0" y="0"/>
                </a:moveTo>
                <a:lnTo>
                  <a:pt x="7543800" y="0"/>
                </a:lnTo>
                <a:lnTo>
                  <a:pt x="7543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2316" y="807987"/>
            <a:ext cx="8404022" cy="67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RISKS &amp; MITIGATION STRATEGIES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2316" y="1524743"/>
            <a:ext cx="4684214" cy="53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3125" b="true">
                <a:solidFill>
                  <a:srgbClr val="DDDDDD"/>
                </a:solidFill>
                <a:latin typeface="Arimo Bold"/>
                <a:ea typeface="Arimo Bold"/>
                <a:cs typeface="Arimo Bold"/>
                <a:sym typeface="Arimo Bold"/>
              </a:rPr>
              <a:t>Risk Assessment Matrix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97554" y="2360714"/>
            <a:ext cx="10034883" cy="1625498"/>
            <a:chOff x="0" y="0"/>
            <a:chExt cx="13379844" cy="21673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3367131" cy="2154682"/>
            </a:xfrm>
            <a:custGeom>
              <a:avLst/>
              <a:gdLst/>
              <a:ahLst/>
              <a:cxnLst/>
              <a:rect r="r" b="b" t="t" l="l"/>
              <a:pathLst>
                <a:path h="2154682" w="13367131">
                  <a:moveTo>
                    <a:pt x="0" y="642112"/>
                  </a:moveTo>
                  <a:cubicBezTo>
                    <a:pt x="0" y="287528"/>
                    <a:pt x="288925" y="0"/>
                    <a:pt x="645287" y="0"/>
                  </a:cubicBezTo>
                  <a:lnTo>
                    <a:pt x="12721844" y="0"/>
                  </a:lnTo>
                  <a:cubicBezTo>
                    <a:pt x="13078206" y="0"/>
                    <a:pt x="13367131" y="287528"/>
                    <a:pt x="13367131" y="642112"/>
                  </a:cubicBezTo>
                  <a:lnTo>
                    <a:pt x="13367131" y="1512570"/>
                  </a:lnTo>
                  <a:cubicBezTo>
                    <a:pt x="13367131" y="1867154"/>
                    <a:pt x="13078206" y="2154682"/>
                    <a:pt x="12721844" y="2154682"/>
                  </a:cubicBezTo>
                  <a:lnTo>
                    <a:pt x="645287" y="2154682"/>
                  </a:lnTo>
                  <a:cubicBezTo>
                    <a:pt x="288925" y="2154682"/>
                    <a:pt x="0" y="1867154"/>
                    <a:pt x="0" y="151257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79831" cy="2167382"/>
            </a:xfrm>
            <a:custGeom>
              <a:avLst/>
              <a:gdLst/>
              <a:ahLst/>
              <a:cxnLst/>
              <a:rect r="r" b="b" t="t" l="l"/>
              <a:pathLst>
                <a:path h="2167382" w="13379831">
                  <a:moveTo>
                    <a:pt x="0" y="648462"/>
                  </a:moveTo>
                  <a:cubicBezTo>
                    <a:pt x="0" y="290322"/>
                    <a:pt x="291719" y="0"/>
                    <a:pt x="651637" y="0"/>
                  </a:cubicBezTo>
                  <a:lnTo>
                    <a:pt x="12728194" y="0"/>
                  </a:lnTo>
                  <a:lnTo>
                    <a:pt x="12728194" y="6350"/>
                  </a:lnTo>
                  <a:lnTo>
                    <a:pt x="12728194" y="0"/>
                  </a:lnTo>
                  <a:cubicBezTo>
                    <a:pt x="13088111" y="0"/>
                    <a:pt x="13379831" y="290322"/>
                    <a:pt x="13379831" y="648462"/>
                  </a:cubicBezTo>
                  <a:lnTo>
                    <a:pt x="13373481" y="648462"/>
                  </a:lnTo>
                  <a:lnTo>
                    <a:pt x="13379831" y="648462"/>
                  </a:lnTo>
                  <a:lnTo>
                    <a:pt x="13379831" y="1518920"/>
                  </a:lnTo>
                  <a:lnTo>
                    <a:pt x="13373481" y="1518920"/>
                  </a:lnTo>
                  <a:lnTo>
                    <a:pt x="13379831" y="1518920"/>
                  </a:lnTo>
                  <a:cubicBezTo>
                    <a:pt x="13379831" y="1877060"/>
                    <a:pt x="13088111" y="2167382"/>
                    <a:pt x="12728194" y="2167382"/>
                  </a:cubicBezTo>
                  <a:lnTo>
                    <a:pt x="12728194" y="2161032"/>
                  </a:lnTo>
                  <a:lnTo>
                    <a:pt x="12728194" y="2167382"/>
                  </a:lnTo>
                  <a:lnTo>
                    <a:pt x="651637" y="2167382"/>
                  </a:lnTo>
                  <a:lnTo>
                    <a:pt x="651637" y="2161032"/>
                  </a:lnTo>
                  <a:lnTo>
                    <a:pt x="651637" y="2167382"/>
                  </a:lnTo>
                  <a:cubicBezTo>
                    <a:pt x="291719" y="2167382"/>
                    <a:pt x="0" y="1877060"/>
                    <a:pt x="0" y="1518920"/>
                  </a:cubicBezTo>
                  <a:lnTo>
                    <a:pt x="0" y="648462"/>
                  </a:lnTo>
                  <a:lnTo>
                    <a:pt x="6350" y="648462"/>
                  </a:lnTo>
                  <a:lnTo>
                    <a:pt x="0" y="648462"/>
                  </a:lnTo>
                  <a:moveTo>
                    <a:pt x="12700" y="648462"/>
                  </a:moveTo>
                  <a:lnTo>
                    <a:pt x="12700" y="1518920"/>
                  </a:lnTo>
                  <a:lnTo>
                    <a:pt x="6350" y="1518920"/>
                  </a:lnTo>
                  <a:lnTo>
                    <a:pt x="12700" y="1518920"/>
                  </a:lnTo>
                  <a:cubicBezTo>
                    <a:pt x="12700" y="1870075"/>
                    <a:pt x="298704" y="2154682"/>
                    <a:pt x="651637" y="2154682"/>
                  </a:cubicBezTo>
                  <a:lnTo>
                    <a:pt x="12728194" y="2154682"/>
                  </a:lnTo>
                  <a:cubicBezTo>
                    <a:pt x="13081127" y="2154682"/>
                    <a:pt x="13367131" y="1869948"/>
                    <a:pt x="13367131" y="1518920"/>
                  </a:cubicBezTo>
                  <a:lnTo>
                    <a:pt x="13367131" y="648462"/>
                  </a:lnTo>
                  <a:cubicBezTo>
                    <a:pt x="13367131" y="297307"/>
                    <a:pt x="13081127" y="12700"/>
                    <a:pt x="12728194" y="12700"/>
                  </a:cubicBezTo>
                  <a:lnTo>
                    <a:pt x="651637" y="12700"/>
                  </a:lnTo>
                  <a:lnTo>
                    <a:pt x="651637" y="6350"/>
                  </a:lnTo>
                  <a:lnTo>
                    <a:pt x="651637" y="12700"/>
                  </a:lnTo>
                  <a:cubicBezTo>
                    <a:pt x="298704" y="12700"/>
                    <a:pt x="12700" y="297434"/>
                    <a:pt x="12700" y="648462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12466" y="2547042"/>
            <a:ext cx="4293689" cy="3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High Priority: Competition Intensity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2466" y="2942634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Threat: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Swiggy, Zepto, Amazon.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2466" y="3383756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Mitigation: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Scale, brand moat, quick commerce dominance.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97554" y="4177303"/>
            <a:ext cx="10034883" cy="1625498"/>
            <a:chOff x="0" y="0"/>
            <a:chExt cx="13379844" cy="216733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3367131" cy="2154682"/>
            </a:xfrm>
            <a:custGeom>
              <a:avLst/>
              <a:gdLst/>
              <a:ahLst/>
              <a:cxnLst/>
              <a:rect r="r" b="b" t="t" l="l"/>
              <a:pathLst>
                <a:path h="2154682" w="13367131">
                  <a:moveTo>
                    <a:pt x="0" y="642112"/>
                  </a:moveTo>
                  <a:cubicBezTo>
                    <a:pt x="0" y="287528"/>
                    <a:pt x="288925" y="0"/>
                    <a:pt x="645287" y="0"/>
                  </a:cubicBezTo>
                  <a:lnTo>
                    <a:pt x="12721844" y="0"/>
                  </a:lnTo>
                  <a:cubicBezTo>
                    <a:pt x="13078206" y="0"/>
                    <a:pt x="13367131" y="287528"/>
                    <a:pt x="13367131" y="642112"/>
                  </a:cubicBezTo>
                  <a:lnTo>
                    <a:pt x="13367131" y="1512570"/>
                  </a:lnTo>
                  <a:cubicBezTo>
                    <a:pt x="13367131" y="1867154"/>
                    <a:pt x="13078206" y="2154682"/>
                    <a:pt x="12721844" y="2154682"/>
                  </a:cubicBezTo>
                  <a:lnTo>
                    <a:pt x="645287" y="2154682"/>
                  </a:lnTo>
                  <a:cubicBezTo>
                    <a:pt x="288925" y="2154682"/>
                    <a:pt x="0" y="1867154"/>
                    <a:pt x="0" y="151257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379831" cy="2167382"/>
            </a:xfrm>
            <a:custGeom>
              <a:avLst/>
              <a:gdLst/>
              <a:ahLst/>
              <a:cxnLst/>
              <a:rect r="r" b="b" t="t" l="l"/>
              <a:pathLst>
                <a:path h="2167382" w="13379831">
                  <a:moveTo>
                    <a:pt x="0" y="648462"/>
                  </a:moveTo>
                  <a:cubicBezTo>
                    <a:pt x="0" y="290322"/>
                    <a:pt x="291719" y="0"/>
                    <a:pt x="651637" y="0"/>
                  </a:cubicBezTo>
                  <a:lnTo>
                    <a:pt x="12728194" y="0"/>
                  </a:lnTo>
                  <a:lnTo>
                    <a:pt x="12728194" y="6350"/>
                  </a:lnTo>
                  <a:lnTo>
                    <a:pt x="12728194" y="0"/>
                  </a:lnTo>
                  <a:cubicBezTo>
                    <a:pt x="13088111" y="0"/>
                    <a:pt x="13379831" y="290322"/>
                    <a:pt x="13379831" y="648462"/>
                  </a:cubicBezTo>
                  <a:lnTo>
                    <a:pt x="13373481" y="648462"/>
                  </a:lnTo>
                  <a:lnTo>
                    <a:pt x="13379831" y="648462"/>
                  </a:lnTo>
                  <a:lnTo>
                    <a:pt x="13379831" y="1518920"/>
                  </a:lnTo>
                  <a:lnTo>
                    <a:pt x="13373481" y="1518920"/>
                  </a:lnTo>
                  <a:lnTo>
                    <a:pt x="13379831" y="1518920"/>
                  </a:lnTo>
                  <a:cubicBezTo>
                    <a:pt x="13379831" y="1877060"/>
                    <a:pt x="13088111" y="2167382"/>
                    <a:pt x="12728194" y="2167382"/>
                  </a:cubicBezTo>
                  <a:lnTo>
                    <a:pt x="12728194" y="2161032"/>
                  </a:lnTo>
                  <a:lnTo>
                    <a:pt x="12728194" y="2167382"/>
                  </a:lnTo>
                  <a:lnTo>
                    <a:pt x="651637" y="2167382"/>
                  </a:lnTo>
                  <a:lnTo>
                    <a:pt x="651637" y="2161032"/>
                  </a:lnTo>
                  <a:lnTo>
                    <a:pt x="651637" y="2167382"/>
                  </a:lnTo>
                  <a:cubicBezTo>
                    <a:pt x="291719" y="2167382"/>
                    <a:pt x="0" y="1877060"/>
                    <a:pt x="0" y="1518920"/>
                  </a:cubicBezTo>
                  <a:lnTo>
                    <a:pt x="0" y="648462"/>
                  </a:lnTo>
                  <a:lnTo>
                    <a:pt x="6350" y="648462"/>
                  </a:lnTo>
                  <a:lnTo>
                    <a:pt x="0" y="648462"/>
                  </a:lnTo>
                  <a:moveTo>
                    <a:pt x="12700" y="648462"/>
                  </a:moveTo>
                  <a:lnTo>
                    <a:pt x="12700" y="1518920"/>
                  </a:lnTo>
                  <a:lnTo>
                    <a:pt x="6350" y="1518920"/>
                  </a:lnTo>
                  <a:lnTo>
                    <a:pt x="12700" y="1518920"/>
                  </a:lnTo>
                  <a:cubicBezTo>
                    <a:pt x="12700" y="1870075"/>
                    <a:pt x="298704" y="2154682"/>
                    <a:pt x="651637" y="2154682"/>
                  </a:cubicBezTo>
                  <a:lnTo>
                    <a:pt x="12728194" y="2154682"/>
                  </a:lnTo>
                  <a:cubicBezTo>
                    <a:pt x="13081127" y="2154682"/>
                    <a:pt x="13367131" y="1869948"/>
                    <a:pt x="13367131" y="1518920"/>
                  </a:cubicBezTo>
                  <a:lnTo>
                    <a:pt x="13367131" y="648462"/>
                  </a:lnTo>
                  <a:cubicBezTo>
                    <a:pt x="13367131" y="297307"/>
                    <a:pt x="13081127" y="12700"/>
                    <a:pt x="12728194" y="12700"/>
                  </a:cubicBezTo>
                  <a:lnTo>
                    <a:pt x="651637" y="12700"/>
                  </a:lnTo>
                  <a:lnTo>
                    <a:pt x="651637" y="6350"/>
                  </a:lnTo>
                  <a:lnTo>
                    <a:pt x="651637" y="12700"/>
                  </a:lnTo>
                  <a:cubicBezTo>
                    <a:pt x="298704" y="12700"/>
                    <a:pt x="12700" y="297434"/>
                    <a:pt x="12700" y="648462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912466" y="4363641"/>
            <a:ext cx="4155577" cy="3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High Priority: Regulatory Changes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2466" y="4759223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Threat: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Gig worker classification, min wage.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2466" y="5200355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Mitigation: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Flexible model, government engagement.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97554" y="5993902"/>
            <a:ext cx="10034883" cy="1625498"/>
            <a:chOff x="0" y="0"/>
            <a:chExt cx="13379844" cy="21673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13367131" cy="2154682"/>
            </a:xfrm>
            <a:custGeom>
              <a:avLst/>
              <a:gdLst/>
              <a:ahLst/>
              <a:cxnLst/>
              <a:rect r="r" b="b" t="t" l="l"/>
              <a:pathLst>
                <a:path h="2154682" w="13367131">
                  <a:moveTo>
                    <a:pt x="0" y="642112"/>
                  </a:moveTo>
                  <a:cubicBezTo>
                    <a:pt x="0" y="287528"/>
                    <a:pt x="288925" y="0"/>
                    <a:pt x="645287" y="0"/>
                  </a:cubicBezTo>
                  <a:lnTo>
                    <a:pt x="12721844" y="0"/>
                  </a:lnTo>
                  <a:cubicBezTo>
                    <a:pt x="13078206" y="0"/>
                    <a:pt x="13367131" y="287528"/>
                    <a:pt x="13367131" y="642112"/>
                  </a:cubicBezTo>
                  <a:lnTo>
                    <a:pt x="13367131" y="1512570"/>
                  </a:lnTo>
                  <a:cubicBezTo>
                    <a:pt x="13367131" y="1867154"/>
                    <a:pt x="13078206" y="2154682"/>
                    <a:pt x="12721844" y="2154682"/>
                  </a:cubicBezTo>
                  <a:lnTo>
                    <a:pt x="645287" y="2154682"/>
                  </a:lnTo>
                  <a:cubicBezTo>
                    <a:pt x="288925" y="2154682"/>
                    <a:pt x="0" y="1867154"/>
                    <a:pt x="0" y="151257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79831" cy="2167382"/>
            </a:xfrm>
            <a:custGeom>
              <a:avLst/>
              <a:gdLst/>
              <a:ahLst/>
              <a:cxnLst/>
              <a:rect r="r" b="b" t="t" l="l"/>
              <a:pathLst>
                <a:path h="2167382" w="13379831">
                  <a:moveTo>
                    <a:pt x="0" y="648462"/>
                  </a:moveTo>
                  <a:cubicBezTo>
                    <a:pt x="0" y="290322"/>
                    <a:pt x="291719" y="0"/>
                    <a:pt x="651637" y="0"/>
                  </a:cubicBezTo>
                  <a:lnTo>
                    <a:pt x="12728194" y="0"/>
                  </a:lnTo>
                  <a:lnTo>
                    <a:pt x="12728194" y="6350"/>
                  </a:lnTo>
                  <a:lnTo>
                    <a:pt x="12728194" y="0"/>
                  </a:lnTo>
                  <a:cubicBezTo>
                    <a:pt x="13088111" y="0"/>
                    <a:pt x="13379831" y="290322"/>
                    <a:pt x="13379831" y="648462"/>
                  </a:cubicBezTo>
                  <a:lnTo>
                    <a:pt x="13373481" y="648462"/>
                  </a:lnTo>
                  <a:lnTo>
                    <a:pt x="13379831" y="648462"/>
                  </a:lnTo>
                  <a:lnTo>
                    <a:pt x="13379831" y="1518920"/>
                  </a:lnTo>
                  <a:lnTo>
                    <a:pt x="13373481" y="1518920"/>
                  </a:lnTo>
                  <a:lnTo>
                    <a:pt x="13379831" y="1518920"/>
                  </a:lnTo>
                  <a:cubicBezTo>
                    <a:pt x="13379831" y="1877060"/>
                    <a:pt x="13088111" y="2167382"/>
                    <a:pt x="12728194" y="2167382"/>
                  </a:cubicBezTo>
                  <a:lnTo>
                    <a:pt x="12728194" y="2161032"/>
                  </a:lnTo>
                  <a:lnTo>
                    <a:pt x="12728194" y="2167382"/>
                  </a:lnTo>
                  <a:lnTo>
                    <a:pt x="651637" y="2167382"/>
                  </a:lnTo>
                  <a:lnTo>
                    <a:pt x="651637" y="2161032"/>
                  </a:lnTo>
                  <a:lnTo>
                    <a:pt x="651637" y="2167382"/>
                  </a:lnTo>
                  <a:cubicBezTo>
                    <a:pt x="291719" y="2167382"/>
                    <a:pt x="0" y="1877060"/>
                    <a:pt x="0" y="1518920"/>
                  </a:cubicBezTo>
                  <a:lnTo>
                    <a:pt x="0" y="648462"/>
                  </a:lnTo>
                  <a:lnTo>
                    <a:pt x="6350" y="648462"/>
                  </a:lnTo>
                  <a:lnTo>
                    <a:pt x="0" y="648462"/>
                  </a:lnTo>
                  <a:moveTo>
                    <a:pt x="12700" y="648462"/>
                  </a:moveTo>
                  <a:lnTo>
                    <a:pt x="12700" y="1518920"/>
                  </a:lnTo>
                  <a:lnTo>
                    <a:pt x="6350" y="1518920"/>
                  </a:lnTo>
                  <a:lnTo>
                    <a:pt x="12700" y="1518920"/>
                  </a:lnTo>
                  <a:cubicBezTo>
                    <a:pt x="12700" y="1870075"/>
                    <a:pt x="298704" y="2154682"/>
                    <a:pt x="651637" y="2154682"/>
                  </a:cubicBezTo>
                  <a:lnTo>
                    <a:pt x="12728194" y="2154682"/>
                  </a:lnTo>
                  <a:cubicBezTo>
                    <a:pt x="13081127" y="2154682"/>
                    <a:pt x="13367131" y="1869948"/>
                    <a:pt x="13367131" y="1518920"/>
                  </a:cubicBezTo>
                  <a:lnTo>
                    <a:pt x="13367131" y="648462"/>
                  </a:lnTo>
                  <a:cubicBezTo>
                    <a:pt x="13367131" y="297307"/>
                    <a:pt x="13081127" y="12700"/>
                    <a:pt x="12728194" y="12700"/>
                  </a:cubicBezTo>
                  <a:lnTo>
                    <a:pt x="651637" y="12700"/>
                  </a:lnTo>
                  <a:lnTo>
                    <a:pt x="651637" y="6350"/>
                  </a:lnTo>
                  <a:lnTo>
                    <a:pt x="651637" y="12700"/>
                  </a:lnTo>
                  <a:cubicBezTo>
                    <a:pt x="298704" y="12700"/>
                    <a:pt x="12700" y="297434"/>
                    <a:pt x="12700" y="648462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912466" y="6180239"/>
            <a:ext cx="3986955" cy="3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Medium Priority: Unit Economics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2466" y="6575822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Threat: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Growth slowdown affecting profitability.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2466" y="7016953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Mitigation: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Diversification (Blinkit, Going-Out).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97554" y="7810500"/>
            <a:ext cx="10034883" cy="1625498"/>
            <a:chOff x="0" y="0"/>
            <a:chExt cx="13379844" cy="21673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13367131" cy="2154682"/>
            </a:xfrm>
            <a:custGeom>
              <a:avLst/>
              <a:gdLst/>
              <a:ahLst/>
              <a:cxnLst/>
              <a:rect r="r" b="b" t="t" l="l"/>
              <a:pathLst>
                <a:path h="2154682" w="13367131">
                  <a:moveTo>
                    <a:pt x="0" y="642112"/>
                  </a:moveTo>
                  <a:cubicBezTo>
                    <a:pt x="0" y="287528"/>
                    <a:pt x="288925" y="0"/>
                    <a:pt x="645287" y="0"/>
                  </a:cubicBezTo>
                  <a:lnTo>
                    <a:pt x="12721844" y="0"/>
                  </a:lnTo>
                  <a:cubicBezTo>
                    <a:pt x="13078206" y="0"/>
                    <a:pt x="13367131" y="287528"/>
                    <a:pt x="13367131" y="642112"/>
                  </a:cubicBezTo>
                  <a:lnTo>
                    <a:pt x="13367131" y="1512570"/>
                  </a:lnTo>
                  <a:cubicBezTo>
                    <a:pt x="13367131" y="1867154"/>
                    <a:pt x="13078206" y="2154682"/>
                    <a:pt x="12721844" y="2154682"/>
                  </a:cubicBezTo>
                  <a:lnTo>
                    <a:pt x="645287" y="2154682"/>
                  </a:lnTo>
                  <a:cubicBezTo>
                    <a:pt x="288925" y="2154682"/>
                    <a:pt x="0" y="1867154"/>
                    <a:pt x="0" y="1512570"/>
                  </a:cubicBezTo>
                  <a:close/>
                </a:path>
              </a:pathLst>
            </a:custGeom>
            <a:solidFill>
              <a:srgbClr val="40404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379831" cy="2167382"/>
            </a:xfrm>
            <a:custGeom>
              <a:avLst/>
              <a:gdLst/>
              <a:ahLst/>
              <a:cxnLst/>
              <a:rect r="r" b="b" t="t" l="l"/>
              <a:pathLst>
                <a:path h="2167382" w="13379831">
                  <a:moveTo>
                    <a:pt x="0" y="648462"/>
                  </a:moveTo>
                  <a:cubicBezTo>
                    <a:pt x="0" y="290322"/>
                    <a:pt x="291719" y="0"/>
                    <a:pt x="651637" y="0"/>
                  </a:cubicBezTo>
                  <a:lnTo>
                    <a:pt x="12728194" y="0"/>
                  </a:lnTo>
                  <a:lnTo>
                    <a:pt x="12728194" y="6350"/>
                  </a:lnTo>
                  <a:lnTo>
                    <a:pt x="12728194" y="0"/>
                  </a:lnTo>
                  <a:cubicBezTo>
                    <a:pt x="13088111" y="0"/>
                    <a:pt x="13379831" y="290322"/>
                    <a:pt x="13379831" y="648462"/>
                  </a:cubicBezTo>
                  <a:lnTo>
                    <a:pt x="13373481" y="648462"/>
                  </a:lnTo>
                  <a:lnTo>
                    <a:pt x="13379831" y="648462"/>
                  </a:lnTo>
                  <a:lnTo>
                    <a:pt x="13379831" y="1518920"/>
                  </a:lnTo>
                  <a:lnTo>
                    <a:pt x="13373481" y="1518920"/>
                  </a:lnTo>
                  <a:lnTo>
                    <a:pt x="13379831" y="1518920"/>
                  </a:lnTo>
                  <a:cubicBezTo>
                    <a:pt x="13379831" y="1877060"/>
                    <a:pt x="13088111" y="2167382"/>
                    <a:pt x="12728194" y="2167382"/>
                  </a:cubicBezTo>
                  <a:lnTo>
                    <a:pt x="12728194" y="2161032"/>
                  </a:lnTo>
                  <a:lnTo>
                    <a:pt x="12728194" y="2167382"/>
                  </a:lnTo>
                  <a:lnTo>
                    <a:pt x="651637" y="2167382"/>
                  </a:lnTo>
                  <a:lnTo>
                    <a:pt x="651637" y="2161032"/>
                  </a:lnTo>
                  <a:lnTo>
                    <a:pt x="651637" y="2167382"/>
                  </a:lnTo>
                  <a:cubicBezTo>
                    <a:pt x="291719" y="2167382"/>
                    <a:pt x="0" y="1877060"/>
                    <a:pt x="0" y="1518920"/>
                  </a:cubicBezTo>
                  <a:lnTo>
                    <a:pt x="0" y="648462"/>
                  </a:lnTo>
                  <a:lnTo>
                    <a:pt x="6350" y="648462"/>
                  </a:lnTo>
                  <a:lnTo>
                    <a:pt x="0" y="648462"/>
                  </a:lnTo>
                  <a:moveTo>
                    <a:pt x="12700" y="648462"/>
                  </a:moveTo>
                  <a:lnTo>
                    <a:pt x="12700" y="1518920"/>
                  </a:lnTo>
                  <a:lnTo>
                    <a:pt x="6350" y="1518920"/>
                  </a:lnTo>
                  <a:lnTo>
                    <a:pt x="12700" y="1518920"/>
                  </a:lnTo>
                  <a:cubicBezTo>
                    <a:pt x="12700" y="1870075"/>
                    <a:pt x="298704" y="2154682"/>
                    <a:pt x="651637" y="2154682"/>
                  </a:cubicBezTo>
                  <a:lnTo>
                    <a:pt x="12728194" y="2154682"/>
                  </a:lnTo>
                  <a:cubicBezTo>
                    <a:pt x="13081127" y="2154682"/>
                    <a:pt x="13367131" y="1869948"/>
                    <a:pt x="13367131" y="1518920"/>
                  </a:cubicBezTo>
                  <a:lnTo>
                    <a:pt x="13367131" y="648462"/>
                  </a:lnTo>
                  <a:cubicBezTo>
                    <a:pt x="13367131" y="297307"/>
                    <a:pt x="13081127" y="12700"/>
                    <a:pt x="12728194" y="12700"/>
                  </a:cubicBezTo>
                  <a:lnTo>
                    <a:pt x="651637" y="12700"/>
                  </a:lnTo>
                  <a:lnTo>
                    <a:pt x="651637" y="6350"/>
                  </a:lnTo>
                  <a:lnTo>
                    <a:pt x="651637" y="12700"/>
                  </a:lnTo>
                  <a:cubicBezTo>
                    <a:pt x="298704" y="12700"/>
                    <a:pt x="12700" y="297434"/>
                    <a:pt x="12700" y="648462"/>
                  </a:cubicBezTo>
                  <a:close/>
                </a:path>
              </a:pathLst>
            </a:custGeom>
            <a:solidFill>
              <a:srgbClr val="59595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12466" y="7996828"/>
            <a:ext cx="3982488" cy="34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Medium Priority: Tech Disruption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2466" y="8392420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Threat: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Drone delivery, D2C models.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2466" y="8833542"/>
            <a:ext cx="9605067" cy="3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Mitigation:</a:t>
            </a:r>
            <a:r>
              <a:rPr lang="en-US" sz="156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Continuous innovation, value-adds.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DAG97JbkG4k</dc:identifier>
  <dcterms:modified xsi:type="dcterms:W3CDTF">2011-08-01T06:04:30Z</dcterms:modified>
  <cp:revision>1</cp:revision>
  <dc:title>merged_presentation_choladeck.pptx</dc:title>
</cp:coreProperties>
</file>